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12" r:id="rId3"/>
    <p:sldId id="313" r:id="rId4"/>
    <p:sldId id="314" r:id="rId5"/>
    <p:sldId id="315" r:id="rId7"/>
    <p:sldId id="317" r:id="rId8"/>
    <p:sldId id="318" r:id="rId9"/>
    <p:sldId id="319" r:id="rId10"/>
    <p:sldId id="348" r:id="rId11"/>
    <p:sldId id="349" r:id="rId12"/>
    <p:sldId id="350" r:id="rId13"/>
    <p:sldId id="351" r:id="rId14"/>
    <p:sldId id="352" r:id="rId15"/>
    <p:sldId id="353" r:id="rId16"/>
    <p:sldId id="354" r:id="rId17"/>
    <p:sldId id="356" r:id="rId18"/>
    <p:sldId id="357" r:id="rId19"/>
    <p:sldId id="358" r:id="rId20"/>
    <p:sldId id="359" r:id="rId21"/>
    <p:sldId id="361" r:id="rId22"/>
    <p:sldId id="362" r:id="rId23"/>
    <p:sldId id="363" r:id="rId24"/>
    <p:sldId id="364" r:id="rId25"/>
    <p:sldId id="365" r:id="rId26"/>
    <p:sldId id="366" r:id="rId27"/>
    <p:sldId id="367" r:id="rId28"/>
    <p:sldId id="369" r:id="rId29"/>
    <p:sldId id="370" r:id="rId30"/>
    <p:sldId id="372" r:id="rId31"/>
    <p:sldId id="373" r:id="rId32"/>
    <p:sldId id="374" r:id="rId33"/>
    <p:sldId id="375" r:id="rId34"/>
    <p:sldId id="376" r:id="rId35"/>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9" userDrawn="1">
          <p15:clr>
            <a:srgbClr val="A4A3A4"/>
          </p15:clr>
        </p15:guide>
        <p15:guide id="2" pos="38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FF"/>
    <a:srgbClr val="312E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28"/>
  </p:normalViewPr>
  <p:slideViewPr>
    <p:cSldViewPr snapToGrid="0" showGuides="1">
      <p:cViewPr varScale="1">
        <p:scale>
          <a:sx n="89" d="100"/>
          <a:sy n="89" d="100"/>
        </p:scale>
        <p:origin x="120" y="708"/>
      </p:cViewPr>
      <p:guideLst>
        <p:guide orient="horz" pos="2249"/>
        <p:guide pos="38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gs" Target="tags/tag22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0F63F-E29D-43C5-AD31-0C65C0EA903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4695F-48C0-477B-B6E5-D0C00A26994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70C6835-5061-48B9-9DD9-50CD369F27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CB2C36-AE43-4081-BD8A-CBBED6E08FB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C6835-5061-48B9-9DD9-50CD369F278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CB2C36-AE43-4081-BD8A-CBBED6E08FB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7102">
        <p:random/>
      </p:transition>
    </mc:Choice>
    <mc:Fallback>
      <p:transition spd="slow" advClick="0" advTm="7102">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3.xml"/><Relationship Id="rId6" Type="http://schemas.openxmlformats.org/officeDocument/2006/relationships/image" Target="../media/image2.png"/><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image" Target="../media/image4.png"/><Relationship Id="rId2" Type="http://schemas.openxmlformats.org/officeDocument/2006/relationships/tags" Target="../tags/tag70.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7.xml"/><Relationship Id="rId6" Type="http://schemas.openxmlformats.org/officeDocument/2006/relationships/image" Target="../media/image2.png"/><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image" Target="../media/image4.png"/><Relationship Id="rId2" Type="http://schemas.openxmlformats.org/officeDocument/2006/relationships/tags" Target="../tags/tag74.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1.xml"/><Relationship Id="rId6" Type="http://schemas.openxmlformats.org/officeDocument/2006/relationships/image" Target="../media/image2.png"/><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image" Target="../media/image4.png"/><Relationship Id="rId2" Type="http://schemas.openxmlformats.org/officeDocument/2006/relationships/tags" Target="../tags/tag78.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5.xml"/><Relationship Id="rId6" Type="http://schemas.openxmlformats.org/officeDocument/2006/relationships/image" Target="../media/image2.png"/><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4.png"/><Relationship Id="rId2" Type="http://schemas.openxmlformats.org/officeDocument/2006/relationships/tags" Target="../tags/tag82.xml"/><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4.png"/><Relationship Id="rId21" Type="http://schemas.openxmlformats.org/officeDocument/2006/relationships/slideLayout" Target="../slideLayouts/slideLayout1.xml"/><Relationship Id="rId20" Type="http://schemas.openxmlformats.org/officeDocument/2006/relationships/tags" Target="../tags/tag101.xml"/><Relationship Id="rId2" Type="http://schemas.openxmlformats.org/officeDocument/2006/relationships/tags" Target="../tags/tag86.xml"/><Relationship Id="rId19" Type="http://schemas.openxmlformats.org/officeDocument/2006/relationships/tags" Target="../tags/tag100.xml"/><Relationship Id="rId18" Type="http://schemas.openxmlformats.org/officeDocument/2006/relationships/tags" Target="../tags/tag99.xml"/><Relationship Id="rId17" Type="http://schemas.openxmlformats.org/officeDocument/2006/relationships/tags" Target="../tags/tag98.xml"/><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image" Target="../media/image2.png"/><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image" Target="../media/image4.png"/><Relationship Id="rId2" Type="http://schemas.openxmlformats.org/officeDocument/2006/relationships/tags" Target="../tags/tag102.xml"/><Relationship Id="rId10" Type="http://schemas.openxmlformats.org/officeDocument/2006/relationships/slideLayout" Target="../slideLayouts/slideLayout1.xml"/><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image" Target="../media/image2.png"/><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image" Target="../media/image4.png"/><Relationship Id="rId2" Type="http://schemas.openxmlformats.org/officeDocument/2006/relationships/tags" Target="../tags/tag108.xml"/><Relationship Id="rId10" Type="http://schemas.openxmlformats.org/officeDocument/2006/relationships/slideLayout" Target="../slideLayouts/slideLayout1.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image" Target="../media/image2.png"/><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image" Target="../media/image4.png"/><Relationship Id="rId2" Type="http://schemas.openxmlformats.org/officeDocument/2006/relationships/tags" Target="../tags/tag114.xml"/><Relationship Id="rId10" Type="http://schemas.openxmlformats.org/officeDocument/2006/relationships/slideLayout" Target="../slideLayouts/slideLayout1.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23.xml"/><Relationship Id="rId6" Type="http://schemas.openxmlformats.org/officeDocument/2006/relationships/image" Target="../media/image2.png"/><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image" Target="../media/image4.png"/><Relationship Id="rId2" Type="http://schemas.openxmlformats.org/officeDocument/2006/relationships/tags" Target="../tags/tag120.xml"/><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image" Target="../media/image17.png"/><Relationship Id="rId4" Type="http://schemas.openxmlformats.org/officeDocument/2006/relationships/image" Target="../media/image2.png"/><Relationship Id="rId3" Type="http://schemas.openxmlformats.org/officeDocument/2006/relationships/image" Target="../media/image16.png"/><Relationship Id="rId22" Type="http://schemas.openxmlformats.org/officeDocument/2006/relationships/slideLayout" Target="../slideLayouts/slideLayout1.xml"/><Relationship Id="rId21" Type="http://schemas.openxmlformats.org/officeDocument/2006/relationships/tags" Target="../tags/tag139.xml"/><Relationship Id="rId20" Type="http://schemas.openxmlformats.org/officeDocument/2006/relationships/tags" Target="../tags/tag138.xml"/><Relationship Id="rId2" Type="http://schemas.openxmlformats.org/officeDocument/2006/relationships/image" Target="../media/image4.png"/><Relationship Id="rId19" Type="http://schemas.openxmlformats.org/officeDocument/2006/relationships/tags" Target="../tags/tag137.xml"/><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tags" Target="../tags/tag134.xml"/><Relationship Id="rId15" Type="http://schemas.openxmlformats.org/officeDocument/2006/relationships/tags" Target="../tags/tag133.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tags" Target="../tags/tag8.xml"/><Relationship Id="rId5" Type="http://schemas.openxmlformats.org/officeDocument/2006/relationships/image" Target="../media/image4.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3.jpeg"/><Relationship Id="rId12" Type="http://schemas.openxmlformats.org/officeDocument/2006/relationships/slideLayout" Target="../slideLayouts/slideLayout1.xml"/><Relationship Id="rId11" Type="http://schemas.openxmlformats.org/officeDocument/2006/relationships/tags" Target="../tags/tag9.xml"/><Relationship Id="rId10" Type="http://schemas.openxmlformats.org/officeDocument/2006/relationships/image" Target="../media/image2.png"/><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image" Target="../media/image2.png"/><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image" Target="../media/image4.png"/><Relationship Id="rId2" Type="http://schemas.openxmlformats.org/officeDocument/2006/relationships/tags" Target="../tags/tag140.xml"/><Relationship Id="rId10" Type="http://schemas.openxmlformats.org/officeDocument/2006/relationships/slideLayout" Target="../slideLayouts/slideLayout1.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image" Target="../media/image2.png"/><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image" Target="../media/image4.png"/><Relationship Id="rId2" Type="http://schemas.openxmlformats.org/officeDocument/2006/relationships/tags" Target="../tags/tag146.xml"/><Relationship Id="rId10" Type="http://schemas.openxmlformats.org/officeDocument/2006/relationships/slideLayout" Target="../slideLayouts/slideLayout1.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image" Target="../media/image2.png"/><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image" Target="../media/image4.png"/><Relationship Id="rId2" Type="http://schemas.openxmlformats.org/officeDocument/2006/relationships/tags" Target="../tags/tag152.xml"/><Relationship Id="rId10" Type="http://schemas.openxmlformats.org/officeDocument/2006/relationships/slideLayout" Target="../slideLayouts/slideLayout1.xml"/><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image" Target="../media/image2.png"/><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image" Target="../media/image4.png"/><Relationship Id="rId2" Type="http://schemas.openxmlformats.org/officeDocument/2006/relationships/tags" Target="../tags/tag158.xml"/><Relationship Id="rId10" Type="http://schemas.openxmlformats.org/officeDocument/2006/relationships/slideLayout" Target="../slideLayouts/slideLayout1.xml"/><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7.xml"/><Relationship Id="rId6" Type="http://schemas.openxmlformats.org/officeDocument/2006/relationships/image" Target="../media/image2.png"/><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image" Target="../media/image4.png"/><Relationship Id="rId2" Type="http://schemas.openxmlformats.org/officeDocument/2006/relationships/tags" Target="../tags/tag164.xml"/><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image" Target="../media/image2.png"/><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image" Target="../media/image4.png"/><Relationship Id="rId2" Type="http://schemas.openxmlformats.org/officeDocument/2006/relationships/tags" Target="../tags/tag168.xml"/><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image" Target="../media/image2.png"/><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image" Target="../media/image4.png"/><Relationship Id="rId2" Type="http://schemas.openxmlformats.org/officeDocument/2006/relationships/tags" Target="../tags/tag174.xml"/><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3.xml"/><Relationship Id="rId6" Type="http://schemas.openxmlformats.org/officeDocument/2006/relationships/image" Target="../media/image2.png"/><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4.png"/><Relationship Id="rId2" Type="http://schemas.openxmlformats.org/officeDocument/2006/relationships/tags" Target="../tags/tag180.xml"/><Relationship Id="rId1" Type="http://schemas.openxmlformats.org/officeDocument/2006/relationships/image" Target="../media/image18.jpeg"/></Relationships>
</file>

<file path=ppt/slides/_rels/slide28.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image" Target="../media/image2.png"/><Relationship Id="rId21" Type="http://schemas.openxmlformats.org/officeDocument/2006/relationships/slideLayout" Target="../slideLayouts/slideLayout1.xml"/><Relationship Id="rId20" Type="http://schemas.openxmlformats.org/officeDocument/2006/relationships/tags" Target="../tags/tag199.xml"/><Relationship Id="rId2" Type="http://schemas.openxmlformats.org/officeDocument/2006/relationships/image" Target="../media/image4.png"/><Relationship Id="rId19" Type="http://schemas.openxmlformats.org/officeDocument/2006/relationships/tags" Target="../tags/tag198.xml"/><Relationship Id="rId18" Type="http://schemas.openxmlformats.org/officeDocument/2006/relationships/tags" Target="../tags/tag197.xml"/><Relationship Id="rId17" Type="http://schemas.openxmlformats.org/officeDocument/2006/relationships/tags" Target="../tags/tag196.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image" Target="../media/image20.png"/><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03.xml"/><Relationship Id="rId6" Type="http://schemas.openxmlformats.org/officeDocument/2006/relationships/image" Target="../media/image2.png"/><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image" Target="../media/image4.png"/><Relationship Id="rId2" Type="http://schemas.openxmlformats.org/officeDocument/2006/relationships/tags" Target="../tags/tag200.xml"/><Relationship Id="rId1" Type="http://schemas.openxmlformats.org/officeDocument/2006/relationships/image" Target="../media/image19.jpeg"/></Relationships>
</file>

<file path=ppt/slides/_rels/slide3.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image" Target="../media/image9.png"/><Relationship Id="rId3" Type="http://schemas.openxmlformats.org/officeDocument/2006/relationships/image" Target="../media/image4.png"/><Relationship Id="rId23" Type="http://schemas.openxmlformats.org/officeDocument/2006/relationships/notesSlide" Target="../notesSlides/notesSlide1.xml"/><Relationship Id="rId22" Type="http://schemas.openxmlformats.org/officeDocument/2006/relationships/slideLayout" Target="../slideLayouts/slideLayout1.xml"/><Relationship Id="rId21" Type="http://schemas.openxmlformats.org/officeDocument/2006/relationships/tags" Target="../tags/tag26.xml"/><Relationship Id="rId20" Type="http://schemas.openxmlformats.org/officeDocument/2006/relationships/image" Target="../media/image2.png"/><Relationship Id="rId2" Type="http://schemas.openxmlformats.org/officeDocument/2006/relationships/tags" Target="../tags/tag10.xml"/><Relationship Id="rId19" Type="http://schemas.openxmlformats.org/officeDocument/2006/relationships/tags" Target="../tags/tag25.xml"/><Relationship Id="rId18" Type="http://schemas.openxmlformats.org/officeDocument/2006/relationships/tags" Target="../tags/tag24.xml"/><Relationship Id="rId17" Type="http://schemas.openxmlformats.org/officeDocument/2006/relationships/tags" Target="../tags/tag23.xml"/><Relationship Id="rId16" Type="http://schemas.openxmlformats.org/officeDocument/2006/relationships/tags" Target="../tags/tag22.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image" Target="../media/image2.png"/><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image" Target="../media/image4.png"/><Relationship Id="rId2" Type="http://schemas.openxmlformats.org/officeDocument/2006/relationships/tags" Target="../tags/tag204.xml"/><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1.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image" Target="../media/image2.png"/><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image" Target="../media/image4.png"/><Relationship Id="rId2" Type="http://schemas.openxmlformats.org/officeDocument/2006/relationships/tags" Target="../tags/tag210.xml"/><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2.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image" Target="../media/image2.png"/><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image" Target="../media/image22.png"/><Relationship Id="rId4" Type="http://schemas.openxmlformats.org/officeDocument/2006/relationships/image" Target="../media/image4.png"/><Relationship Id="rId3" Type="http://schemas.openxmlformats.org/officeDocument/2006/relationships/tags" Target="../tags/tag217.xml"/><Relationship Id="rId2" Type="http://schemas.openxmlformats.org/officeDocument/2006/relationships/image" Target="../media/image21.jpeg"/><Relationship Id="rId10" Type="http://schemas.openxmlformats.org/officeDocument/2006/relationships/slideLayout" Target="../slideLayouts/slideLayout1.xml"/><Relationship Id="rId1" Type="http://schemas.openxmlformats.org/officeDocument/2006/relationships/tags" Target="../tags/tag216.xml"/></Relationships>
</file>

<file path=ppt/slides/_rels/slide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image" Target="../media/image2.png"/><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image" Target="../media/image11.png"/><Relationship Id="rId4" Type="http://schemas.openxmlformats.org/officeDocument/2006/relationships/image" Target="../media/image4.png"/><Relationship Id="rId3" Type="http://schemas.openxmlformats.org/officeDocument/2006/relationships/tags" Target="../tags/tag28.xml"/><Relationship Id="rId28" Type="http://schemas.openxmlformats.org/officeDocument/2006/relationships/slideLayout" Target="../slideLayouts/slideLayout1.xml"/><Relationship Id="rId27" Type="http://schemas.openxmlformats.org/officeDocument/2006/relationships/tags" Target="../tags/tag49.xml"/><Relationship Id="rId26" Type="http://schemas.openxmlformats.org/officeDocument/2006/relationships/tags" Target="../tags/tag48.xml"/><Relationship Id="rId25" Type="http://schemas.openxmlformats.org/officeDocument/2006/relationships/tags" Target="../tags/tag47.xml"/><Relationship Id="rId24" Type="http://schemas.openxmlformats.org/officeDocument/2006/relationships/tags" Target="../tags/tag46.xml"/><Relationship Id="rId23" Type="http://schemas.openxmlformats.org/officeDocument/2006/relationships/tags" Target="../tags/tag45.xml"/><Relationship Id="rId22" Type="http://schemas.openxmlformats.org/officeDocument/2006/relationships/tags" Target="../tags/tag44.xml"/><Relationship Id="rId21" Type="http://schemas.openxmlformats.org/officeDocument/2006/relationships/tags" Target="../tags/tag43.xml"/><Relationship Id="rId20" Type="http://schemas.openxmlformats.org/officeDocument/2006/relationships/tags" Target="../tags/tag42.xml"/><Relationship Id="rId2" Type="http://schemas.openxmlformats.org/officeDocument/2006/relationships/image" Target="../media/image10.jpeg"/><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3.xml"/><Relationship Id="rId6" Type="http://schemas.openxmlformats.org/officeDocument/2006/relationships/image" Target="../media/image2.png"/><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image" Target="../media/image4.png"/><Relationship Id="rId2" Type="http://schemas.openxmlformats.org/officeDocument/2006/relationships/tags" Target="../tags/tag50.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7.xml"/><Relationship Id="rId6" Type="http://schemas.openxmlformats.org/officeDocument/2006/relationships/image" Target="../media/image2.png"/><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4.png"/><Relationship Id="rId2" Type="http://schemas.openxmlformats.org/officeDocument/2006/relationships/tags" Target="../tags/tag54.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1.xml"/><Relationship Id="rId6" Type="http://schemas.openxmlformats.org/officeDocument/2006/relationships/image" Target="../media/image2.png"/><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4.png"/><Relationship Id="rId2" Type="http://schemas.openxmlformats.org/officeDocument/2006/relationships/tags" Target="../tags/tag58.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5.xml"/><Relationship Id="rId6" Type="http://schemas.openxmlformats.org/officeDocument/2006/relationships/image" Target="../media/image2.png"/><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4.png"/><Relationship Id="rId2" Type="http://schemas.openxmlformats.org/officeDocument/2006/relationships/tags" Target="../tags/tag62.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9.xml"/><Relationship Id="rId6" Type="http://schemas.openxmlformats.org/officeDocument/2006/relationships/image" Target="../media/image2.png"/><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image" Target="../media/image4.png"/><Relationship Id="rId2" Type="http://schemas.openxmlformats.org/officeDocument/2006/relationships/tags" Target="../tags/tag66.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高速公路和休息区-鸟瞰图"/>
          <p:cNvPicPr>
            <a:picLocks noChangeAspect="1"/>
          </p:cNvPicPr>
          <p:nvPr/>
        </p:nvPicPr>
        <p:blipFill>
          <a:blip r:embed="rId1">
            <a:alphaModFix amt="20000"/>
          </a:blip>
          <a:stretch>
            <a:fillRect/>
          </a:stretch>
        </p:blipFill>
        <p:spPr>
          <a:xfrm>
            <a:off x="-905510" y="-1146175"/>
            <a:ext cx="14484350" cy="813752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solidFill>
                  <a:schemeClr val="tx1"/>
                </a:solidFill>
                <a:latin typeface="微软雅黑" panose="020B0503020204020204" pitchFamily="34" charset="-122"/>
                <a:ea typeface="微软雅黑" panose="020B0503020204020204" pitchFamily="34" charset="-122"/>
              </a:rPr>
              <a:t>做</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好</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防</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护</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共</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渡</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难</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关</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5" name="MH_Others_1"/>
          <p:cNvSpPr txBox="1"/>
          <p:nvPr>
            <p:custDataLst>
              <p:tags r:id="rId3"/>
            </p:custDataLst>
          </p:nvPr>
        </p:nvSpPr>
        <p:spPr>
          <a:xfrm>
            <a:off x="2262201" y="2050677"/>
            <a:ext cx="7515245" cy="830997"/>
          </a:xfrm>
          <a:prstGeom prst="rect">
            <a:avLst/>
          </a:prstGeom>
          <a:noFill/>
        </p:spPr>
        <p:txBody>
          <a:bodyPr wrap="square" lIns="108000" tIns="0" rIns="0" bIns="0" rtlCol="0" anchor="ctr" anchorCtr="0">
            <a:spAutoFit/>
          </a:bodyPr>
          <a:lstStyle/>
          <a:p>
            <a:pPr algn="dist">
              <a:defRPr/>
            </a:pPr>
            <a:r>
              <a:rPr lang="zh-CN" sz="5400" b="1" spc="225" dirty="0">
                <a:solidFill>
                  <a:schemeClr val="tx1"/>
                </a:solidFill>
                <a:effectLst/>
                <a:latin typeface="微软雅黑" panose="020B0503020204020204" pitchFamily="34" charset="-122"/>
                <a:ea typeface="微软雅黑" panose="020B0503020204020204" pitchFamily="34" charset="-122"/>
                <a:cs typeface="字体管家棉花糖" panose="00020600040101010101" charset="-122"/>
                <a:sym typeface="+mn-ea"/>
              </a:rPr>
              <a:t>公路服务区和收费站</a:t>
            </a:r>
            <a:endParaRPr kumimoji="0" lang="zh-CN" altLang="en-US" sz="5400" b="1" i="0" u="none" strike="noStrike" kern="1200" cap="none" spc="225"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字体管家棉花糖" panose="00020600040101010101" charset="-122"/>
              <a:sym typeface="+mn-ea"/>
            </a:endParaRPr>
          </a:p>
        </p:txBody>
      </p:sp>
      <p:sp>
        <p:nvSpPr>
          <p:cNvPr id="18" name="文本框 17"/>
          <p:cNvSpPr txBox="1"/>
          <p:nvPr>
            <p:custDataLst>
              <p:tags r:id="rId4"/>
            </p:custDataLst>
          </p:nvPr>
        </p:nvSpPr>
        <p:spPr>
          <a:xfrm>
            <a:off x="2262201" y="2947883"/>
            <a:ext cx="7640411" cy="645160"/>
          </a:xfrm>
          <a:prstGeom prst="rect">
            <a:avLst/>
          </a:prstGeom>
          <a:noFill/>
        </p:spPr>
        <p:txBody>
          <a:bodyPr wrap="square" rtlCol="0">
            <a:spAutoFit/>
          </a:bodyPr>
          <a:lstStyle/>
          <a:p>
            <a:pPr algn="dist"/>
            <a:r>
              <a:rPr lang="zh-CN" altLang="en-US" sz="3600" dirty="0">
                <a:solidFill>
                  <a:schemeClr val="tx1"/>
                </a:solidFill>
                <a:latin typeface="微软雅黑" panose="020B0503020204020204" pitchFamily="34" charset="-122"/>
                <a:ea typeface="微软雅黑" panose="020B0503020204020204" pitchFamily="34" charset="-122"/>
                <a:cs typeface="字体管家棉花糖" panose="00020600040101010101" charset="-122"/>
              </a:rPr>
              <a:t>新冠肺炎疫情防控工作指南</a:t>
            </a:r>
            <a:r>
              <a:rPr lang="en-US" altLang="zh-CN" sz="3600" dirty="0">
                <a:solidFill>
                  <a:schemeClr val="tx1"/>
                </a:solidFill>
                <a:latin typeface="微软雅黑" panose="020B0503020204020204" pitchFamily="34" charset="-122"/>
                <a:ea typeface="微软雅黑" panose="020B0503020204020204" pitchFamily="34" charset="-122"/>
                <a:cs typeface="字体管家棉花糖" panose="00020600040101010101" charset="-122"/>
              </a:rPr>
              <a:t>(</a:t>
            </a:r>
            <a:r>
              <a:rPr lang="zh-CN" altLang="en-US" sz="3600" dirty="0">
                <a:solidFill>
                  <a:schemeClr val="tx1"/>
                </a:solidFill>
                <a:latin typeface="微软雅黑" panose="020B0503020204020204" pitchFamily="34" charset="-122"/>
                <a:ea typeface="微软雅黑" panose="020B0503020204020204" pitchFamily="34" charset="-122"/>
                <a:cs typeface="字体管家棉花糖" panose="00020600040101010101" charset="-122"/>
              </a:rPr>
              <a:t>第八版</a:t>
            </a:r>
            <a:r>
              <a:rPr lang="en-US" altLang="zh-CN" sz="3600" dirty="0">
                <a:solidFill>
                  <a:schemeClr val="tx1"/>
                </a:solidFill>
                <a:latin typeface="微软雅黑" panose="020B0503020204020204" pitchFamily="34" charset="-122"/>
                <a:ea typeface="微软雅黑" panose="020B0503020204020204" pitchFamily="34" charset="-122"/>
                <a:cs typeface="字体管家棉花糖" panose="00020600040101010101" charset="-122"/>
              </a:rPr>
              <a:t>)</a:t>
            </a:r>
            <a:endParaRPr lang="en-US" altLang="zh-CN" sz="3600" dirty="0">
              <a:solidFill>
                <a:schemeClr val="tx1"/>
              </a:solidFill>
              <a:latin typeface="微软雅黑" panose="020B0503020204020204" pitchFamily="34" charset="-122"/>
              <a:ea typeface="微软雅黑" panose="020B0503020204020204" pitchFamily="34" charset="-122"/>
              <a:cs typeface="字体管家棉花糖" panose="00020600040101010101" charset="-122"/>
            </a:endParaRPr>
          </a:p>
        </p:txBody>
      </p:sp>
      <p:sp>
        <p:nvSpPr>
          <p:cNvPr id="11" name="PA_矩形 28"/>
          <p:cNvSpPr/>
          <p:nvPr>
            <p:custDataLst>
              <p:tags r:id="rId5"/>
            </p:custDataLst>
          </p:nvPr>
        </p:nvSpPr>
        <p:spPr>
          <a:xfrm>
            <a:off x="2961640" y="5036185"/>
            <a:ext cx="2297430" cy="306705"/>
          </a:xfrm>
          <a:prstGeom prst="rect">
            <a:avLst/>
          </a:prstGeom>
          <a:ln>
            <a:noFill/>
          </a:ln>
        </p:spPr>
        <p:txBody>
          <a:bodyPr wrap="square">
            <a:spAutoFit/>
          </a:bodyPr>
          <a:lstStyle/>
          <a:p>
            <a:pPr algn="dist"/>
            <a:endParaRPr lang="zh-CN" altLang="en-US" sz="1400" dirty="0">
              <a:solidFill>
                <a:schemeClr val="tx1"/>
              </a:solidFill>
              <a:latin typeface="+mn-ea"/>
              <a:cs typeface="Open Sans" panose="020B0606030504020204" pitchFamily="34" charset="0"/>
            </a:endParaRPr>
          </a:p>
        </p:txBody>
      </p:sp>
      <p:pic>
        <p:nvPicPr>
          <p:cNvPr id="19" name="图片 18" descr="中国公路矢量图(1)"/>
          <p:cNvPicPr>
            <a:picLocks noChangeAspect="1"/>
          </p:cNvPicPr>
          <p:nvPr/>
        </p:nvPicPr>
        <p:blipFill>
          <a:blip r:embed="rId6"/>
          <a:stretch>
            <a:fillRect/>
          </a:stretch>
        </p:blipFill>
        <p:spPr>
          <a:xfrm>
            <a:off x="291148" y="286385"/>
            <a:ext cx="580390" cy="601345"/>
          </a:xfrm>
          <a:prstGeom prst="rect">
            <a:avLst/>
          </a:prstGeom>
          <a:noFill/>
        </p:spPr>
      </p:pic>
      <p:sp>
        <p:nvSpPr>
          <p:cNvPr id="2" name="文本框 1"/>
          <p:cNvSpPr txBox="1"/>
          <p:nvPr/>
        </p:nvSpPr>
        <p:spPr>
          <a:xfrm>
            <a:off x="3371850" y="4650740"/>
            <a:ext cx="4864100" cy="460375"/>
          </a:xfrm>
          <a:prstGeom prst="rect">
            <a:avLst/>
          </a:prstGeom>
          <a:noFill/>
        </p:spPr>
        <p:txBody>
          <a:bodyPr wrap="square" rtlCol="0">
            <a:spAutoFit/>
          </a:bodyPr>
          <a:lstStyle/>
          <a:p>
            <a:pPr algn="dist"/>
            <a:r>
              <a:rPr lang="zh-CN" altLang="en-US" sz="2400" dirty="0">
                <a:solidFill>
                  <a:schemeClr val="tx1"/>
                </a:solidFill>
                <a:latin typeface="Arial Black" panose="020B0A04020102020204" pitchFamily="34" charset="0"/>
                <a:cs typeface="Open Sans" panose="020B0606030504020204" pitchFamily="34" charset="0"/>
              </a:rPr>
              <a:t>授课人：交通运输部公路局 杨鹏程</a:t>
            </a:r>
            <a:endParaRPr lang="zh-CN" altLang="en-US" sz="2400" dirty="0">
              <a:solidFill>
                <a:schemeClr val="tx1"/>
              </a:solidFill>
              <a:latin typeface="Arial Black" panose="020B0A04020102020204" pitchFamily="34" charset="0"/>
              <a:cs typeface="Open Sans" panose="020B0606030504020204" pitchFamily="34" charset="0"/>
            </a:endParaRPr>
          </a:p>
        </p:txBody>
      </p:sp>
      <p:sp>
        <p:nvSpPr>
          <p:cNvPr id="3" name="文本框 2"/>
          <p:cNvSpPr txBox="1"/>
          <p:nvPr/>
        </p:nvSpPr>
        <p:spPr>
          <a:xfrm>
            <a:off x="3374072" y="5207952"/>
            <a:ext cx="5424239" cy="368300"/>
          </a:xfrm>
          <a:prstGeom prst="rect">
            <a:avLst/>
          </a:prstGeom>
          <a:noFill/>
        </p:spPr>
        <p:txBody>
          <a:bodyPr wrap="square" rtlCol="0">
            <a:spAutoFit/>
          </a:bodyPr>
          <a:lstStyle/>
          <a:p>
            <a:r>
              <a:rPr lang="en-US" altLang="zh-CN" dirty="0">
                <a:solidFill>
                  <a:schemeClr val="tx1"/>
                </a:solidFill>
                <a:latin typeface="Arial Rounded MT Bold" panose="020F0704030504030204" pitchFamily="34" charset="0"/>
              </a:rPr>
              <a:t>2022</a:t>
            </a:r>
            <a:r>
              <a:rPr lang="zh-CN" altLang="en-US" dirty="0">
                <a:solidFill>
                  <a:schemeClr val="tx1"/>
                </a:solidFill>
                <a:latin typeface="Arial Rounded MT Bold" panose="020F0704030504030204" pitchFamily="34" charset="0"/>
              </a:rPr>
              <a:t>年</a:t>
            </a:r>
            <a:r>
              <a:rPr lang="en-US" altLang="zh-CN" dirty="0">
                <a:solidFill>
                  <a:schemeClr val="tx1"/>
                </a:solidFill>
                <a:latin typeface="Arial Rounded MT Bold" panose="020F0704030504030204" pitchFamily="34" charset="0"/>
              </a:rPr>
              <a:t>11</a:t>
            </a:r>
            <a:r>
              <a:rPr lang="zh-CN" altLang="en-US" dirty="0">
                <a:solidFill>
                  <a:schemeClr val="tx1"/>
                </a:solidFill>
                <a:latin typeface="Arial Rounded MT Bold" panose="020F0704030504030204" pitchFamily="34" charset="0"/>
              </a:rPr>
              <a:t>月</a:t>
            </a:r>
            <a:r>
              <a:rPr lang="en-US" altLang="zh-CN" dirty="0">
                <a:solidFill>
                  <a:schemeClr val="tx1"/>
                </a:solidFill>
                <a:latin typeface="Arial Rounded MT Bold" panose="020F0704030504030204" pitchFamily="34" charset="0"/>
              </a:rPr>
              <a:t>29</a:t>
            </a:r>
            <a:r>
              <a:rPr lang="zh-CN" altLang="en-US" dirty="0">
                <a:solidFill>
                  <a:schemeClr val="tx1"/>
                </a:solidFill>
                <a:latin typeface="Arial Rounded MT Bold" panose="020F0704030504030204" pitchFamily="34" charset="0"/>
              </a:rPr>
              <a:t>日  交通运输部</a:t>
            </a:r>
            <a:r>
              <a:rPr lang="zh-CN" altLang="en-US" dirty="0">
                <a:latin typeface="Arial Rounded MT Bold" panose="020F0704030504030204" pitchFamily="34" charset="0"/>
                <a:sym typeface="+mn-ea"/>
              </a:rPr>
              <a:t>综合</a:t>
            </a:r>
            <a:r>
              <a:rPr lang="zh-CN" altLang="en-US" dirty="0">
                <a:solidFill>
                  <a:schemeClr val="tx1"/>
                </a:solidFill>
                <a:latin typeface="Arial Rounded MT Bold" panose="020F0704030504030204" pitchFamily="34" charset="0"/>
              </a:rPr>
              <a:t>应急指挥中心</a:t>
            </a:r>
            <a:endParaRPr lang="zh-CN" altLang="en-US" dirty="0">
              <a:solidFill>
                <a:schemeClr val="tx1"/>
              </a:solidFill>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10086975" cy="768350"/>
            <a:chOff x="3001119" y="4255638"/>
            <a:chExt cx="10086516"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06</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9282643"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严格落实人员、物品、环境“三同防”要求</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96304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0806430" cy="3395345"/>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坚决阻断五类病毒传播途径：公共接触部位随时消毒，阻断公共接触物交叉传播；在流水条件下按照“七步法”勤洗手，阻断手的传播；关键岗位员工佩戴护目镜、防护镜，阻断眼、口鼻传播；接触钱款、票据员工佩戴手套并随时洗手消毒，阻断钱款、票据传播；全员佩戴口罩，全力避免人员聚集，公共场所开窗通风，阻断飞沫传播。</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07</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加强培训宣传</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36360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0806430" cy="3395345"/>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坚持线上线下相结合，政策培训和技术培训共推进</a:t>
            </a:r>
            <a:r>
              <a:rPr sz="2400">
                <a:latin typeface="宋体" panose="02010600030101010101" pitchFamily="2" charset="-122"/>
                <a:ea typeface="宋体" panose="02010600030101010101" pitchFamily="2" charset="-122"/>
                <a:cs typeface="宋体" panose="02010600030101010101" pitchFamily="2" charset="-122"/>
              </a:rPr>
              <a:t>，加强对公路服务区和收费站各类人员的培训，</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做到全员覆盖，</a:t>
            </a:r>
            <a:r>
              <a:rPr sz="2400">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应知尽知、应会尽会</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a:t>
            </a:r>
            <a:r>
              <a:rPr sz="2400">
                <a:latin typeface="宋体" panose="02010600030101010101" pitchFamily="2" charset="-122"/>
                <a:ea typeface="宋体" panose="02010600030101010101" pitchFamily="2" charset="-122"/>
                <a:cs typeface="宋体" panose="02010600030101010101" pitchFamily="2" charset="-122"/>
              </a:rPr>
              <a:t>利用传统媒体和新媒体等多种形式，广泛开展相关法律、知识和措施的宣传，引导司乘人员提高防护意识，自觉遵守防控规定，切实保持戴口罩、勤洗手、“一米线”等良好卫生习惯。及时发布本区域防疫措施和相关要求，引导公众做好自身防护，带齐查验资料，合理安排出行。</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08</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加强疫情应急处置</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46139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0806430" cy="3395345"/>
          </a:xfrm>
          <a:prstGeom prst="rect">
            <a:avLst/>
          </a:prstGeom>
          <a:noFill/>
          <a:ln w="9525">
            <a:noFill/>
          </a:ln>
        </p:spPr>
        <p:txBody>
          <a:bodyPr wrap="square">
            <a:noAutofit/>
          </a:bodyPr>
          <a:lstStyle/>
          <a:p>
            <a:pPr indent="0"/>
            <a:r>
              <a:rPr sz="2400">
                <a:solidFill>
                  <a:srgbClr val="FF0000"/>
                </a:solidFill>
                <a:latin typeface="宋体" panose="02010600030101010101" pitchFamily="2" charset="-122"/>
                <a:ea typeface="宋体" panose="02010600030101010101" pitchFamily="2" charset="-122"/>
                <a:cs typeface="宋体" panose="02010600030101010101" pitchFamily="2" charset="-122"/>
              </a:rPr>
              <a:t>结合本地区、本单位实际</a:t>
            </a:r>
            <a:r>
              <a:rPr sz="2400">
                <a:latin typeface="宋体" panose="02010600030101010101" pitchFamily="2" charset="-122"/>
                <a:ea typeface="宋体" panose="02010600030101010101" pitchFamily="2" charset="-122"/>
                <a:cs typeface="宋体" panose="02010600030101010101" pitchFamily="2" charset="-122"/>
              </a:rPr>
              <a:t>，制定应急预案，明确工作职责，</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建立疫情防控全员责任体系，细化全环节、全流程疫情防控台账。</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建立人员应急调配替换机制，</a:t>
            </a:r>
            <a:r>
              <a:rPr sz="2400">
                <a:latin typeface="宋体" panose="02010600030101010101" pitchFamily="2" charset="-122"/>
                <a:ea typeface="宋体" panose="02010600030101010101" pitchFamily="2" charset="-122"/>
                <a:cs typeface="宋体" panose="02010600030101010101" pitchFamily="2" charset="-122"/>
              </a:rPr>
              <a:t>发生疫情时立即启动应急预案，配合有关部门开展终末消杀，紧急调配轮岗备勤人员进行替换，确保服务区基本服务正常运行。</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r>
              <a:rPr lang="zh-CN" sz="2000">
                <a:latin typeface="楷体_GB2312" panose="02010609030101010101" charset="-122"/>
                <a:ea typeface="楷体_GB2312" panose="02010609030101010101" charset="-122"/>
                <a:cs typeface="楷体_GB2312" panose="02010609030101010101" charset="-122"/>
                <a:sym typeface="+mn-ea"/>
              </a:rPr>
              <a:t>注意：</a:t>
            </a:r>
            <a:endParaRPr lang="zh-CN" sz="2000" b="0">
              <a:latin typeface="楷体_GB2312" panose="02010609030101010101" charset="-122"/>
              <a:ea typeface="楷体_GB2312" panose="02010609030101010101" charset="-122"/>
              <a:cs typeface="楷体_GB2312" panose="02010609030101010101" charset="-122"/>
            </a:endParaRPr>
          </a:p>
          <a:p>
            <a:pPr indent="0"/>
            <a:r>
              <a:rPr lang="en-US" altLang="zh-CN" sz="2000">
                <a:latin typeface="楷体_GB2312" panose="02010609030101010101" charset="-122"/>
                <a:ea typeface="楷体_GB2312" panose="02010609030101010101" charset="-122"/>
                <a:cs typeface="楷体_GB2312" panose="02010609030101010101" charset="-122"/>
                <a:sym typeface="+mn-ea"/>
              </a:rPr>
              <a:t>1.</a:t>
            </a:r>
            <a:r>
              <a:rPr lang="zh-CN" altLang="en-US" sz="2000">
                <a:latin typeface="楷体_GB2312" panose="02010609030101010101" charset="-122"/>
                <a:ea typeface="楷体_GB2312" panose="02010609030101010101" charset="-122"/>
                <a:cs typeface="楷体_GB2312" panose="02010609030101010101" charset="-122"/>
                <a:sym typeface="+mn-ea"/>
              </a:rPr>
              <a:t>增加</a:t>
            </a:r>
            <a:r>
              <a:rPr lang="en-US" altLang="zh-CN" sz="2000">
                <a:latin typeface="楷体_GB2312" panose="02010609030101010101" charset="-122"/>
                <a:ea typeface="楷体_GB2312" panose="02010609030101010101" charset="-122"/>
                <a:cs typeface="楷体_GB2312" panose="02010609030101010101" charset="-122"/>
                <a:sym typeface="+mn-ea"/>
              </a:rPr>
              <a:t>“</a:t>
            </a:r>
            <a:r>
              <a:rPr lang="zh-CN" altLang="en-US" sz="2000">
                <a:latin typeface="楷体_GB2312" panose="02010609030101010101" charset="-122"/>
                <a:ea typeface="楷体_GB2312" panose="02010609030101010101" charset="-122"/>
                <a:cs typeface="楷体_GB2312" panose="02010609030101010101" charset="-122"/>
                <a:sym typeface="+mn-ea"/>
              </a:rPr>
              <a:t>建立疫情防控全员责任体系，细化全环节、全流程疫情防控台账</a:t>
            </a:r>
            <a:r>
              <a:rPr lang="en-US" altLang="zh-CN" sz="2000">
                <a:latin typeface="楷体_GB2312" panose="02010609030101010101" charset="-122"/>
                <a:ea typeface="楷体_GB2312" panose="02010609030101010101" charset="-122"/>
                <a:cs typeface="楷体_GB2312" panose="02010609030101010101" charset="-122"/>
                <a:sym typeface="+mn-ea"/>
              </a:rPr>
              <a:t>”</a:t>
            </a:r>
            <a:r>
              <a:rPr lang="zh-CN" altLang="en-US" sz="2000">
                <a:latin typeface="楷体_GB2312" panose="02010609030101010101" charset="-122"/>
                <a:ea typeface="楷体_GB2312" panose="02010609030101010101" charset="-122"/>
                <a:cs typeface="楷体_GB2312" panose="02010609030101010101" charset="-122"/>
                <a:sym typeface="+mn-ea"/>
              </a:rPr>
              <a:t>要求；</a:t>
            </a:r>
            <a:endParaRPr lang="zh-CN" altLang="en-US" sz="2000">
              <a:latin typeface="楷体_GB2312" panose="02010609030101010101" charset="-122"/>
              <a:ea typeface="楷体_GB2312" panose="02010609030101010101" charset="-122"/>
              <a:cs typeface="楷体_GB2312" panose="02010609030101010101" charset="-122"/>
              <a:sym typeface="+mn-ea"/>
            </a:endParaRPr>
          </a:p>
          <a:p>
            <a:pPr indent="0"/>
            <a:r>
              <a:rPr lang="en-US" altLang="zh-CN" sz="2000">
                <a:latin typeface="楷体_GB2312" panose="02010609030101010101" charset="-122"/>
                <a:ea typeface="楷体_GB2312" panose="02010609030101010101" charset="-122"/>
                <a:cs typeface="楷体_GB2312" panose="02010609030101010101" charset="-122"/>
                <a:sym typeface="+mn-ea"/>
              </a:rPr>
              <a:t>2.</a:t>
            </a:r>
            <a:r>
              <a:rPr lang="zh-CN" altLang="en-US" sz="2000">
                <a:latin typeface="楷体_GB2312" panose="02010609030101010101" charset="-122"/>
                <a:ea typeface="楷体_GB2312" panose="02010609030101010101" charset="-122"/>
                <a:cs typeface="楷体_GB2312" panose="02010609030101010101" charset="-122"/>
                <a:sym typeface="+mn-ea"/>
              </a:rPr>
              <a:t>仍然强调</a:t>
            </a:r>
            <a:r>
              <a:rPr lang="en-US" altLang="zh-CN" sz="2000">
                <a:latin typeface="楷体_GB2312" panose="02010609030101010101" charset="-122"/>
                <a:ea typeface="楷体_GB2312" panose="02010609030101010101" charset="-122"/>
                <a:cs typeface="楷体_GB2312" panose="02010609030101010101" charset="-122"/>
                <a:sym typeface="+mn-ea"/>
              </a:rPr>
              <a:t>“</a:t>
            </a:r>
            <a:r>
              <a:rPr sz="2000">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建立人员应急调配替换机制</a:t>
            </a:r>
            <a:r>
              <a:rPr lang="en-US" altLang="zh-CN" sz="2000">
                <a:latin typeface="楷体_GB2312" panose="02010609030101010101" charset="-122"/>
                <a:ea typeface="楷体_GB2312" panose="02010609030101010101" charset="-122"/>
                <a:cs typeface="楷体_GB2312" panose="02010609030101010101" charset="-122"/>
                <a:sym typeface="+mn-ea"/>
              </a:rPr>
              <a:t>”</a:t>
            </a:r>
            <a:r>
              <a:rPr lang="zh-CN" altLang="en-US" sz="2000">
                <a:latin typeface="楷体_GB2312" panose="02010609030101010101" charset="-122"/>
                <a:ea typeface="楷体_GB2312" panose="02010609030101010101" charset="-122"/>
                <a:cs typeface="楷体_GB2312" panose="02010609030101010101" charset="-122"/>
                <a:sym typeface="+mn-ea"/>
              </a:rPr>
              <a:t>，发生疫情时立即启动应急预案，</a:t>
            </a:r>
            <a:r>
              <a:rPr sz="2000">
                <a:latin typeface="宋体" panose="02010600030101010101" pitchFamily="2" charset="-122"/>
                <a:ea typeface="宋体" panose="02010600030101010101" pitchFamily="2" charset="-122"/>
                <a:cs typeface="宋体" panose="02010600030101010101" pitchFamily="2" charset="-122"/>
                <a:sym typeface="+mn-ea"/>
              </a:rPr>
              <a:t>紧急调配轮岗备勤人员进行替换，确保服务区基本服务正常运行</a:t>
            </a:r>
            <a:r>
              <a:rPr lang="zh-CN" sz="20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b="0">
              <a:latin typeface="楷体_GB2312" panose="02010609030101010101" charset="-122"/>
              <a:ea typeface="楷体_GB2312" panose="02010609030101010101" charset="-122"/>
              <a:cs typeface="楷体_GB2312" panose="02010609030101010101"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09</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健全完善定期通报制度</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0806430" cy="3395345"/>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加强对本地区服务区和收费站关停关闭、公路拥堵缓行、通行服务保障等情况的监测和明察暗访，发现薄弱环节，督促相关单位认真</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及时整改</a:t>
            </a:r>
            <a:r>
              <a:rPr sz="2400">
                <a:latin typeface="宋体" panose="02010600030101010101" pitchFamily="2" charset="-122"/>
                <a:ea typeface="宋体" panose="02010600030101010101" pitchFamily="2" charset="-122"/>
                <a:cs typeface="宋体" panose="02010600030101010101" pitchFamily="2" charset="-122"/>
              </a:rPr>
              <a:t>。同时，</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加强舆情监测，及时回应公众关切。</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r>
              <a:rPr lang="zh-CN" sz="2000">
                <a:latin typeface="楷体_GB2312" panose="02010609030101010101" charset="-122"/>
                <a:ea typeface="楷体_GB2312" panose="02010609030101010101" charset="-122"/>
                <a:cs typeface="楷体_GB2312" panose="02010609030101010101" charset="-122"/>
                <a:sym typeface="+mn-ea"/>
              </a:rPr>
              <a:t>注意：</a:t>
            </a:r>
            <a:endParaRPr lang="zh-CN" sz="2000" b="0">
              <a:latin typeface="楷体_GB2312" panose="02010609030101010101" charset="-122"/>
              <a:ea typeface="楷体_GB2312" panose="02010609030101010101" charset="-122"/>
              <a:cs typeface="楷体_GB2312" panose="02010609030101010101" charset="-122"/>
            </a:endParaRPr>
          </a:p>
          <a:p>
            <a:pPr indent="0"/>
            <a:r>
              <a:rPr lang="en-US" altLang="zh-CN" sz="2000">
                <a:latin typeface="楷体_GB2312" panose="02010609030101010101" charset="-122"/>
                <a:ea typeface="楷体_GB2312" panose="02010609030101010101" charset="-122"/>
                <a:cs typeface="楷体_GB2312" panose="02010609030101010101" charset="-122"/>
                <a:sym typeface="+mn-ea"/>
              </a:rPr>
              <a:t>1.</a:t>
            </a:r>
            <a:r>
              <a:rPr lang="zh-CN" altLang="en-US" sz="2000">
                <a:latin typeface="楷体_GB2312" panose="02010609030101010101" charset="-122"/>
                <a:ea typeface="楷体_GB2312" panose="02010609030101010101" charset="-122"/>
                <a:cs typeface="楷体_GB2312" panose="02010609030101010101" charset="-122"/>
                <a:sym typeface="+mn-ea"/>
              </a:rPr>
              <a:t>增加</a:t>
            </a:r>
            <a:r>
              <a:rPr lang="en-US" altLang="zh-CN" sz="2000">
                <a:latin typeface="楷体_GB2312" panose="02010609030101010101" charset="-122"/>
                <a:ea typeface="楷体_GB2312" panose="02010609030101010101" charset="-122"/>
                <a:cs typeface="楷体_GB2312" panose="02010609030101010101" charset="-122"/>
                <a:sym typeface="+mn-ea"/>
              </a:rPr>
              <a:t>“</a:t>
            </a:r>
            <a:r>
              <a:rPr lang="zh-CN" altLang="en-US" sz="2000">
                <a:latin typeface="楷体_GB2312" panose="02010609030101010101" charset="-122"/>
                <a:ea typeface="楷体_GB2312" panose="02010609030101010101" charset="-122"/>
                <a:cs typeface="楷体_GB2312" panose="02010609030101010101" charset="-122"/>
                <a:sym typeface="+mn-ea"/>
              </a:rPr>
              <a:t>加强舆情监测，及时回应公众关切</a:t>
            </a:r>
            <a:r>
              <a:rPr lang="en-US" altLang="zh-CN" sz="2000">
                <a:latin typeface="楷体_GB2312" panose="02010609030101010101" charset="-122"/>
                <a:ea typeface="楷体_GB2312" panose="02010609030101010101" charset="-122"/>
                <a:cs typeface="楷体_GB2312" panose="02010609030101010101" charset="-122"/>
                <a:sym typeface="+mn-ea"/>
              </a:rPr>
              <a:t>”</a:t>
            </a:r>
            <a:r>
              <a:rPr lang="zh-CN" altLang="en-US" sz="2000">
                <a:latin typeface="楷体_GB2312" panose="02010609030101010101" charset="-122"/>
                <a:ea typeface="楷体_GB2312" panose="02010609030101010101" charset="-122"/>
                <a:cs typeface="楷体_GB2312" panose="02010609030101010101" charset="-122"/>
                <a:sym typeface="+mn-ea"/>
              </a:rPr>
              <a:t>要求</a:t>
            </a:r>
            <a:r>
              <a:rPr lang="zh-CN" sz="20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b="0">
              <a:latin typeface="楷体_GB2312" panose="02010609030101010101" charset="-122"/>
              <a:ea typeface="楷体_GB2312" panose="02010609030101010101" charset="-122"/>
              <a:cs typeface="楷体_GB2312" panose="02010609030101010101"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54139fef0dad56dd410e19b952a8b539"/>
          <p:cNvPicPr>
            <a:picLocks noChangeAspect="1"/>
          </p:cNvPicPr>
          <p:nvPr/>
        </p:nvPicPr>
        <p:blipFill>
          <a:blip r:embed="rId1">
            <a:alphaModFix amt="20000"/>
          </a:blip>
          <a:stretch>
            <a:fillRect/>
          </a:stretch>
        </p:blipFill>
        <p:spPr>
          <a:xfrm>
            <a:off x="0" y="0"/>
            <a:ext cx="14890115" cy="685800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solidFill>
                  <a:schemeClr val="lt1"/>
                </a:solidFill>
                <a:latin typeface="微软雅黑" panose="020B0503020204020204" pitchFamily="34" charset="-122"/>
                <a:ea typeface="微软雅黑" panose="020B0503020204020204" pitchFamily="34" charset="-122"/>
              </a:rPr>
              <a:t>做</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好</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防</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护</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共</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渡</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难</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关</a:t>
            </a:r>
            <a:endParaRPr lang="zh-CN" altLang="en-US" sz="900" dirty="0">
              <a:solidFill>
                <a:schemeClr val="lt1"/>
              </a:solidFill>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24" name="组合 23"/>
          <p:cNvGrpSpPr/>
          <p:nvPr/>
        </p:nvGrpSpPr>
        <p:grpSpPr>
          <a:xfrm>
            <a:off x="291465" y="165100"/>
            <a:ext cx="7171055" cy="812800"/>
            <a:chOff x="459" y="260"/>
            <a:chExt cx="11293" cy="1280"/>
          </a:xfrm>
        </p:grpSpPr>
        <p:sp>
          <p:nvSpPr>
            <p:cNvPr id="3" name="矩形 2" descr="7b0a2020202022776f7264617274223a20227b5c2269645c223a32353030323631372c5c227469645c223a31333436397d220a7d0a"/>
            <p:cNvSpPr/>
            <p:nvPr/>
          </p:nvSpPr>
          <p:spPr>
            <a:xfrm>
              <a:off x="1811" y="290"/>
              <a:ext cx="3808" cy="1210"/>
            </a:xfrm>
            <a:prstGeom prst="rect">
              <a:avLst/>
            </a:prstGeom>
          </p:spPr>
          <p:txBody>
            <a:bodyPr wrap="none">
              <a:spAutoFit/>
              <a:scene3d>
                <a:camera prst="perspectiveFront" fov="5400000"/>
                <a:lightRig rig="threePt" dir="t">
                  <a:rot lat="0" lon="0" rev="5400000"/>
                </a:lightRig>
              </a:scene3d>
              <a:sp3d prstMaterial="softEdge">
                <a:contourClr>
                  <a:srgbClr val="0F79FA"/>
                </a:contourClr>
              </a:sp3d>
            </a:bodyPr>
            <a:lstStyle/>
            <a:p>
              <a:r>
                <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rPr>
                <a:t>第二部分</a:t>
              </a:r>
              <a:endPar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endParaRPr>
            </a:p>
          </p:txBody>
        </p:sp>
        <p:grpSp>
          <p:nvGrpSpPr>
            <p:cNvPr id="4" name="组合 3"/>
            <p:cNvGrpSpPr/>
            <p:nvPr/>
          </p:nvGrpSpPr>
          <p:grpSpPr>
            <a:xfrm>
              <a:off x="5652" y="260"/>
              <a:ext cx="6100" cy="1281"/>
              <a:chOff x="5371645" y="2736813"/>
              <a:chExt cx="3493263" cy="813702"/>
            </a:xfrm>
          </p:grpSpPr>
          <p:sp>
            <p:nvSpPr>
              <p:cNvPr id="5" name="矩形: 圆角 4"/>
              <p:cNvSpPr/>
              <p:nvPr>
                <p:custDataLst>
                  <p:tags r:id="rId4"/>
                </p:custDataLst>
              </p:nvPr>
            </p:nvSpPr>
            <p:spPr>
              <a:xfrm>
                <a:off x="5371645" y="2736813"/>
                <a:ext cx="3493263" cy="813702"/>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7" name="矩形 6"/>
              <p:cNvSpPr/>
              <p:nvPr>
                <p:custDataLst>
                  <p:tags r:id="rId5"/>
                </p:custDataLst>
              </p:nvPr>
            </p:nvSpPr>
            <p:spPr>
              <a:xfrm>
                <a:off x="5441030" y="2841994"/>
                <a:ext cx="3353222" cy="583757"/>
              </a:xfrm>
              <a:prstGeom prst="rect">
                <a:avLst/>
              </a:prstGeom>
            </p:spPr>
            <p:txBody>
              <a:bodyPr wrap="square">
                <a:spAutoFit/>
              </a:bodyPr>
              <a:lstStyle/>
              <a:p>
                <a:pPr algn="dist"/>
                <a:r>
                  <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rPr>
                  <a:t>公路服务区室外</a:t>
                </a:r>
                <a:endPar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pic>
          <p:nvPicPr>
            <p:cNvPr id="10" name="图片 9" descr="中国公路矢量图(1)"/>
            <p:cNvPicPr>
              <a:picLocks noChangeAspect="1"/>
            </p:cNvPicPr>
            <p:nvPr/>
          </p:nvPicPr>
          <p:blipFill>
            <a:blip r:embed="rId6"/>
            <a:stretch>
              <a:fillRect/>
            </a:stretch>
          </p:blipFill>
          <p:spPr>
            <a:xfrm>
              <a:off x="459" y="451"/>
              <a:ext cx="914" cy="947"/>
            </a:xfrm>
            <a:prstGeom prst="rect">
              <a:avLst/>
            </a:prstGeom>
            <a:noFill/>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6645" y="1478280"/>
            <a:ext cx="6534150" cy="5559425"/>
          </a:xfrm>
          <a:prstGeom prst="rect">
            <a:avLst/>
          </a:prstGeom>
        </p:spPr>
      </p:pic>
      <p:grpSp>
        <p:nvGrpSpPr>
          <p:cNvPr id="8" name="ísļîḓ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8"/>
            </p:custDataLst>
          </p:nvPr>
        </p:nvGrpSpPr>
        <p:grpSpPr>
          <a:xfrm>
            <a:off x="1003300" y="1634525"/>
            <a:ext cx="8060056" cy="3599622"/>
            <a:chOff x="669925" y="1477680"/>
            <a:chExt cx="8060056" cy="3599622"/>
          </a:xfrm>
        </p:grpSpPr>
        <p:sp>
          <p:nvSpPr>
            <p:cNvPr id="11" name="îśļïde"/>
            <p:cNvSpPr/>
            <p:nvPr>
              <p:custDataLst>
                <p:tags r:id="rId9"/>
              </p:custDataLst>
            </p:nvPr>
          </p:nvSpPr>
          <p:spPr bwMode="auto">
            <a:xfrm>
              <a:off x="669926" y="1606136"/>
              <a:ext cx="2564362"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en-US" altLang="zh-CN" b="1" i="1" dirty="0">
                  <a:solidFill>
                    <a:schemeClr val="tx1"/>
                  </a:solidFill>
                </a:rPr>
                <a:t>01.</a:t>
              </a:r>
              <a:r>
                <a:rPr lang="zh-CN" altLang="en-US" b="1" i="1" dirty="0">
                  <a:solidFill>
                    <a:schemeClr val="tx1"/>
                  </a:solidFill>
                </a:rPr>
                <a:t>加强入区引导</a:t>
              </a:r>
              <a:endParaRPr lang="zh-CN" altLang="en-US" b="1" i="1" dirty="0">
                <a:solidFill>
                  <a:schemeClr val="tx1"/>
                </a:solidFill>
              </a:endParaRPr>
            </a:p>
          </p:txBody>
        </p:sp>
        <p:sp>
          <p:nvSpPr>
            <p:cNvPr id="13" name="îṥľiďè"/>
            <p:cNvSpPr/>
            <p:nvPr>
              <p:custDataLst>
                <p:tags r:id="rId10"/>
              </p:custDataLst>
            </p:nvPr>
          </p:nvSpPr>
          <p:spPr bwMode="auto">
            <a:xfrm>
              <a:off x="6057901" y="1510065"/>
              <a:ext cx="267208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en-US" altLang="zh-CN" b="1" i="1" dirty="0">
                  <a:solidFill>
                    <a:schemeClr val="tx1"/>
                  </a:solidFill>
                </a:rPr>
                <a:t>03.</a:t>
              </a:r>
              <a:r>
                <a:rPr lang="zh-CN" altLang="en-US" b="1" i="1" dirty="0">
                  <a:solidFill>
                    <a:schemeClr val="tx1"/>
                  </a:solidFill>
                </a:rPr>
                <a:t>规范物资中转站点</a:t>
              </a:r>
              <a:endParaRPr lang="zh-CN" altLang="en-US" b="1" i="1" dirty="0">
                <a:solidFill>
                  <a:schemeClr val="tx1"/>
                </a:solidFill>
              </a:endParaRPr>
            </a:p>
            <a:p>
              <a:pPr>
                <a:lnSpc>
                  <a:spcPct val="120000"/>
                </a:lnSpc>
                <a:spcBef>
                  <a:spcPct val="0"/>
                </a:spcBef>
              </a:pPr>
              <a:r>
                <a:rPr lang="zh-CN" altLang="en-US" b="1" i="1" dirty="0">
                  <a:solidFill>
                    <a:schemeClr val="tx1"/>
                  </a:solidFill>
                </a:rPr>
                <a:t>设置</a:t>
              </a:r>
              <a:endParaRPr lang="zh-CN" altLang="en-US" b="1" i="1" dirty="0">
                <a:solidFill>
                  <a:schemeClr val="tx1"/>
                </a:solidFill>
              </a:endParaRPr>
            </a:p>
          </p:txBody>
        </p:sp>
        <p:sp>
          <p:nvSpPr>
            <p:cNvPr id="14" name="ïšliḍe"/>
            <p:cNvSpPr/>
            <p:nvPr>
              <p:custDataLst>
                <p:tags r:id="rId11"/>
              </p:custDataLst>
            </p:nvPr>
          </p:nvSpPr>
          <p:spPr bwMode="auto">
            <a:xfrm>
              <a:off x="673100" y="2426556"/>
              <a:ext cx="256413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en-US" altLang="zh-CN" b="1" i="1" dirty="0">
                  <a:solidFill>
                    <a:schemeClr val="tx1"/>
                  </a:solidFill>
                </a:rPr>
                <a:t>04.</a:t>
              </a:r>
              <a:r>
                <a:rPr lang="zh-CN" altLang="en-US" b="1" i="1" dirty="0">
                  <a:solidFill>
                    <a:schemeClr val="tx1"/>
                  </a:solidFill>
                </a:rPr>
                <a:t>加强滞留人员</a:t>
              </a:r>
              <a:endParaRPr lang="zh-CN" altLang="en-US" b="1" i="1" dirty="0">
                <a:solidFill>
                  <a:schemeClr val="tx1"/>
                </a:solidFill>
              </a:endParaRPr>
            </a:p>
            <a:p>
              <a:pPr>
                <a:lnSpc>
                  <a:spcPct val="120000"/>
                </a:lnSpc>
                <a:spcBef>
                  <a:spcPct val="0"/>
                </a:spcBef>
              </a:pPr>
              <a:r>
                <a:rPr lang="zh-CN" altLang="en-US" b="1" i="1" dirty="0">
                  <a:solidFill>
                    <a:schemeClr val="tx1"/>
                  </a:solidFill>
                </a:rPr>
                <a:t>服务保障</a:t>
              </a:r>
              <a:endParaRPr lang="zh-CN" altLang="en-US" b="1" i="1" dirty="0">
                <a:solidFill>
                  <a:schemeClr val="tx1"/>
                </a:solidFill>
              </a:endParaRPr>
            </a:p>
          </p:txBody>
        </p:sp>
        <p:sp>
          <p:nvSpPr>
            <p:cNvPr id="15" name="ïŝ1iďê"/>
            <p:cNvSpPr/>
            <p:nvPr>
              <p:custDataLst>
                <p:tags r:id="rId12"/>
              </p:custDataLst>
            </p:nvPr>
          </p:nvSpPr>
          <p:spPr bwMode="auto">
            <a:xfrm>
              <a:off x="673101" y="3410028"/>
              <a:ext cx="2564362"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en-US" altLang="zh-CN" b="1" i="1" dirty="0">
                  <a:solidFill>
                    <a:schemeClr val="tx1"/>
                  </a:solidFill>
                </a:rPr>
                <a:t>06.</a:t>
              </a:r>
              <a:r>
                <a:rPr lang="zh-CN" altLang="en-US" b="1" i="1" dirty="0">
                  <a:solidFill>
                    <a:schemeClr val="tx1"/>
                  </a:solidFill>
                </a:rPr>
                <a:t>加强场区保洁管理</a:t>
              </a:r>
              <a:endParaRPr lang="zh-CN" altLang="en-US" b="1" i="1" dirty="0">
                <a:solidFill>
                  <a:schemeClr val="tx1"/>
                </a:solidFill>
              </a:endParaRPr>
            </a:p>
          </p:txBody>
        </p:sp>
        <p:sp>
          <p:nvSpPr>
            <p:cNvPr id="16" name="ï$1ïḑé"/>
            <p:cNvSpPr/>
            <p:nvPr>
              <p:custDataLst>
                <p:tags r:id="rId13"/>
              </p:custDataLst>
            </p:nvPr>
          </p:nvSpPr>
          <p:spPr bwMode="auto">
            <a:xfrm>
              <a:off x="3366563" y="1581371"/>
              <a:ext cx="2564362"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en-US" altLang="zh-CN" b="1" i="1" dirty="0">
                  <a:solidFill>
                    <a:schemeClr val="tx1"/>
                  </a:solidFill>
                </a:rPr>
                <a:t>02.</a:t>
              </a:r>
              <a:r>
                <a:rPr lang="zh-CN" altLang="en-US" b="1" i="1" dirty="0">
                  <a:solidFill>
                    <a:schemeClr val="tx1"/>
                  </a:solidFill>
                </a:rPr>
                <a:t>加强车辆停放管理</a:t>
              </a:r>
              <a:endParaRPr lang="zh-CN" altLang="en-US" b="1" i="1" dirty="0">
                <a:solidFill>
                  <a:schemeClr val="tx1"/>
                </a:solidFill>
              </a:endParaRPr>
            </a:p>
          </p:txBody>
        </p:sp>
        <p:sp>
          <p:nvSpPr>
            <p:cNvPr id="17" name="îśļîďê"/>
            <p:cNvSpPr/>
            <p:nvPr>
              <p:custDataLst>
                <p:tags r:id="rId14"/>
              </p:custDataLst>
            </p:nvPr>
          </p:nvSpPr>
          <p:spPr bwMode="auto">
            <a:xfrm>
              <a:off x="3369738" y="2426485"/>
              <a:ext cx="2564362"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en-US" altLang="zh-CN" b="1" i="1" dirty="0">
                  <a:solidFill>
                    <a:schemeClr val="tx1"/>
                  </a:solidFill>
                </a:rPr>
                <a:t>05.</a:t>
              </a:r>
              <a:r>
                <a:rPr lang="zh-CN" altLang="en-US" b="1" i="1" dirty="0">
                  <a:solidFill>
                    <a:schemeClr val="tx1"/>
                  </a:solidFill>
                </a:rPr>
                <a:t>强化加油服务保障</a:t>
              </a:r>
              <a:endParaRPr lang="zh-CN" altLang="en-US" b="1" i="1" dirty="0">
                <a:solidFill>
                  <a:schemeClr val="tx1"/>
                </a:solidFill>
              </a:endParaRPr>
            </a:p>
          </p:txBody>
        </p:sp>
        <p:sp>
          <p:nvSpPr>
            <p:cNvPr id="18" name="ïşḷiḍé"/>
            <p:cNvSpPr/>
            <p:nvPr>
              <p:custDataLst>
                <p:tags r:id="rId15"/>
              </p:custDataLst>
            </p:nvPr>
          </p:nvSpPr>
          <p:spPr bwMode="auto">
            <a:xfrm>
              <a:off x="3369945" y="3409985"/>
              <a:ext cx="2555240" cy="70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en-US" altLang="zh-CN" b="1" i="1" dirty="0">
                  <a:solidFill>
                    <a:schemeClr val="tx1"/>
                  </a:solidFill>
                </a:rPr>
                <a:t>07.</a:t>
              </a:r>
              <a:r>
                <a:rPr lang="zh-CN" altLang="en-US" b="1" i="1" dirty="0">
                  <a:solidFill>
                    <a:schemeClr val="tx1"/>
                  </a:solidFill>
                </a:rPr>
                <a:t>加强公共场区和</a:t>
              </a:r>
              <a:endParaRPr lang="zh-CN" altLang="en-US" b="1" i="1" dirty="0">
                <a:solidFill>
                  <a:schemeClr val="tx1"/>
                </a:solidFill>
              </a:endParaRPr>
            </a:p>
            <a:p>
              <a:pPr>
                <a:lnSpc>
                  <a:spcPct val="120000"/>
                </a:lnSpc>
                <a:spcBef>
                  <a:spcPct val="0"/>
                </a:spcBef>
              </a:pPr>
              <a:r>
                <a:rPr lang="zh-CN" altLang="en-US" b="1" i="1" dirty="0">
                  <a:solidFill>
                    <a:schemeClr val="tx1"/>
                  </a:solidFill>
                </a:rPr>
                <a:t>设施消毒</a:t>
              </a:r>
              <a:endParaRPr lang="zh-CN" altLang="en-US" b="1" i="1" dirty="0">
                <a:solidFill>
                  <a:schemeClr val="tx1"/>
                </a:solidFill>
              </a:endParaRPr>
            </a:p>
          </p:txBody>
        </p:sp>
        <p:cxnSp>
          <p:nvCxnSpPr>
            <p:cNvPr id="19" name="iṩḻïḑe"/>
            <p:cNvCxnSpPr/>
            <p:nvPr>
              <p:custDataLst>
                <p:tags r:id="rId16"/>
              </p:custDataLst>
            </p:nvPr>
          </p:nvCxnSpPr>
          <p:spPr>
            <a:xfrm>
              <a:off x="669925" y="2320468"/>
              <a:ext cx="7611926" cy="0"/>
            </a:xfrm>
            <a:prstGeom prst="line">
              <a:avLst/>
            </a:prstGeom>
            <a:ln w="3175" cap="rnd">
              <a:solidFill>
                <a:schemeClr val="lt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0" name="ïšḷíḋe"/>
            <p:cNvCxnSpPr/>
            <p:nvPr>
              <p:custDataLst>
                <p:tags r:id="rId17"/>
              </p:custDataLst>
            </p:nvPr>
          </p:nvCxnSpPr>
          <p:spPr>
            <a:xfrm>
              <a:off x="673101" y="3236701"/>
              <a:ext cx="6405245" cy="0"/>
            </a:xfrm>
            <a:prstGeom prst="line">
              <a:avLst/>
            </a:prstGeom>
            <a:ln w="3175" cap="rnd">
              <a:solidFill>
                <a:schemeClr val="lt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1" name="î$ļídè"/>
            <p:cNvCxnSpPr/>
            <p:nvPr>
              <p:custDataLst>
                <p:tags r:id="rId18"/>
              </p:custDataLst>
            </p:nvPr>
          </p:nvCxnSpPr>
          <p:spPr>
            <a:xfrm>
              <a:off x="3117637" y="1477680"/>
              <a:ext cx="0" cy="3599622"/>
            </a:xfrm>
            <a:prstGeom prst="line">
              <a:avLst/>
            </a:prstGeom>
            <a:ln w="3175" cap="rnd">
              <a:solidFill>
                <a:schemeClr val="lt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2" name="îśḻïḓè"/>
            <p:cNvCxnSpPr/>
            <p:nvPr>
              <p:custDataLst>
                <p:tags r:id="rId19"/>
              </p:custDataLst>
            </p:nvPr>
          </p:nvCxnSpPr>
          <p:spPr>
            <a:xfrm>
              <a:off x="5925423" y="1477680"/>
              <a:ext cx="0" cy="2832100"/>
            </a:xfrm>
            <a:prstGeom prst="line">
              <a:avLst/>
            </a:prstGeom>
            <a:ln w="3175" cap="rnd">
              <a:solidFill>
                <a:schemeClr val="lt1">
                  <a:lumMod val="75000"/>
                </a:schemeClr>
              </a:solidFill>
              <a:round/>
            </a:ln>
          </p:spPr>
          <p:style>
            <a:lnRef idx="1">
              <a:schemeClr val="accent1"/>
            </a:lnRef>
            <a:fillRef idx="0">
              <a:schemeClr val="accent1"/>
            </a:fillRef>
            <a:effectRef idx="0">
              <a:schemeClr val="accent1"/>
            </a:effectRef>
            <a:fontRef idx="minor">
              <a:schemeClr val="tx1"/>
            </a:fontRef>
          </p:style>
        </p:cxnSp>
      </p:gr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0" presetClass="entr" presetSubtype="0" accel="5000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300" fill="hold">
                                          <p:stCondLst>
                                            <p:cond delay="0"/>
                                          </p:stCondLst>
                                        </p:cTn>
                                        <p:tgtEl>
                                          <p:spTgt spid="8"/>
                                        </p:tgtEl>
                                        <p:attrNameLst>
                                          <p:attrName>ppt_y</p:attrName>
                                        </p:attrNameLst>
                                      </p:cBhvr>
                                      <p:tavLst>
                                        <p:tav tm="0">
                                          <p:val>
                                            <p:strVal val="0-ppt_h/1.5"/>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750"/>
                                        <p:tgtEl>
                                          <p:spTgt spid="44"/>
                                        </p:tgtEl>
                                      </p:cBhvr>
                                    </p:animEffect>
                                    <p:anim calcmode="lin" valueType="num">
                                      <p:cBhvr>
                                        <p:cTn id="15" dur="750" fill="hold"/>
                                        <p:tgtEl>
                                          <p:spTgt spid="44"/>
                                        </p:tgtEl>
                                        <p:attrNameLst>
                                          <p:attrName>ppt_x</p:attrName>
                                        </p:attrNameLst>
                                      </p:cBhvr>
                                      <p:tavLst>
                                        <p:tav tm="0">
                                          <p:val>
                                            <p:strVal val="#ppt_x"/>
                                          </p:val>
                                        </p:tav>
                                        <p:tav tm="100000">
                                          <p:val>
                                            <p:strVal val="#ppt_x"/>
                                          </p:val>
                                        </p:tav>
                                      </p:tavLst>
                                    </p:anim>
                                    <p:anim calcmode="lin" valueType="num">
                                      <p:cBhvr>
                                        <p:cTn id="16" dur="7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4139fef0dad56dd410e19b952a8b539"/>
          <p:cNvPicPr>
            <a:picLocks noChangeAspect="1"/>
          </p:cNvPicPr>
          <p:nvPr/>
        </p:nvPicPr>
        <p:blipFill>
          <a:blip r:embed="rId1">
            <a:alphaModFix amt="20000"/>
          </a:blip>
          <a:stretch>
            <a:fillRect/>
          </a:stretch>
        </p:blipFill>
        <p:spPr>
          <a:xfrm>
            <a:off x="0" y="0"/>
            <a:ext cx="14890115" cy="685800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01</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加强入区引导</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1267440"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通过提前发布信息等措施，引导车辆向沿线非繁忙或拥挤服务区均衡分流</a:t>
            </a:r>
            <a:r>
              <a:rPr sz="2400">
                <a:latin typeface="宋体" panose="02010600030101010101" pitchFamily="2" charset="-122"/>
                <a:ea typeface="宋体" panose="02010600030101010101" pitchFamily="2" charset="-122"/>
                <a:cs typeface="宋体" panose="02010600030101010101" pitchFamily="2" charset="-122"/>
              </a:rPr>
              <a:t>，</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适当控制客流量较大服务区的入区车辆和人员数量</a:t>
            </a:r>
            <a:r>
              <a:rPr sz="2400">
                <a:latin typeface="宋体" panose="02010600030101010101" pitchFamily="2" charset="-122"/>
                <a:ea typeface="宋体" panose="02010600030101010101" pitchFamily="2" charset="-122"/>
                <a:cs typeface="宋体" panose="02010600030101010101" pitchFamily="2" charset="-122"/>
              </a:rPr>
              <a:t>，提高防疫安全水平和服务质量。</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348361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02</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加强车辆停放管理</a:t>
              </a:r>
              <a:endParaRPr kumimoji="1" lang="zh-CN" sz="3600" b="1" dirty="0">
                <a:solidFill>
                  <a:schemeClr val="tx1"/>
                </a:solidFill>
              </a:endParaRPr>
            </a:p>
          </p:txBody>
        </p:sp>
      </p:grpSp>
      <p:cxnSp>
        <p:nvCxnSpPr>
          <p:cNvPr id="10" name="直接连接符 9"/>
          <p:cNvCxnSpPr/>
          <p:nvPr/>
        </p:nvCxnSpPr>
        <p:spPr>
          <a:xfrm>
            <a:off x="530225" y="42517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4467860"/>
            <a:ext cx="11273790" cy="1490980"/>
          </a:xfrm>
          <a:prstGeom prst="rect">
            <a:avLst/>
          </a:prstGeom>
          <a:noFill/>
          <a:ln w="9525">
            <a:noFill/>
          </a:ln>
        </p:spPr>
        <p:txBody>
          <a:bodyPr wrap="square">
            <a:noAutofit/>
          </a:bodyPr>
          <a:lstStyle/>
          <a:p>
            <a:pPr indent="0"/>
            <a:r>
              <a:rPr sz="2400">
                <a:solidFill>
                  <a:srgbClr val="FF0000"/>
                </a:solidFill>
                <a:latin typeface="宋体" panose="02010600030101010101" pitchFamily="2" charset="-122"/>
                <a:ea typeface="宋体" panose="02010600030101010101" pitchFamily="2" charset="-122"/>
                <a:cs typeface="宋体" panose="02010600030101010101" pitchFamily="2" charset="-122"/>
              </a:rPr>
              <a:t>优化交通标线，引导车辆分区有序停放、司乘人员便捷通行，</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减少交叉流动</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通过优化停车位布局、设置潮汐车位等方式，合理增加货车停车位，提升货车停放服务能力</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a:t>
            </a:r>
            <a:r>
              <a:rPr sz="2400">
                <a:latin typeface="宋体" panose="02010600030101010101" pitchFamily="2" charset="-122"/>
                <a:ea typeface="宋体" panose="02010600030101010101" pitchFamily="2" charset="-122"/>
                <a:cs typeface="宋体" panose="02010600030101010101" pitchFamily="2" charset="-122"/>
              </a:rPr>
              <a:t>发生聚集性疫情的地区及相邻地区，视情选择有条件的服务区，设置涉疫地区车辆的停放专区、司乘人员休息专区，或设置货车临时专用服务区，实施闭环管理，</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并配合涉疫地区做好滞留人员疏解转运的公路通行服务保障工作。</a:t>
            </a:r>
            <a:endParaRPr sz="240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9"/>
    </p:custData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4139fef0dad56dd410e19b952a8b539"/>
          <p:cNvPicPr>
            <a:picLocks noChangeAspect="1"/>
          </p:cNvPicPr>
          <p:nvPr/>
        </p:nvPicPr>
        <p:blipFill>
          <a:blip r:embed="rId1">
            <a:alphaModFix amt="20000"/>
          </a:blip>
          <a:stretch>
            <a:fillRect/>
          </a:stretch>
        </p:blipFill>
        <p:spPr>
          <a:xfrm>
            <a:off x="0" y="0"/>
            <a:ext cx="14890115" cy="685800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03</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规范物资中转站点设置</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1267440"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重点地区可结合实际，在具备条件的高速公路服务区设立物资中转站点</a:t>
            </a:r>
            <a:r>
              <a:rPr sz="2400">
                <a:latin typeface="宋体" panose="02010600030101010101" pitchFamily="2" charset="-122"/>
                <a:ea typeface="宋体" panose="02010600030101010101" pitchFamily="2" charset="-122"/>
                <a:cs typeface="宋体" panose="02010600030101010101" pitchFamily="2" charset="-122"/>
              </a:rPr>
              <a:t>，及时向社会公告。对需跨省域设立的，相邻省份要给予支持。物资中转站点原则上应设立在无风险区域，实行闭环管理，做到车辆严消毒、人员不接触、作业不交叉。</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402971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04</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加强滞留人员服务保障</a:t>
              </a:r>
              <a:endParaRPr kumimoji="1" lang="zh-CN" sz="3600" b="1" dirty="0">
                <a:solidFill>
                  <a:schemeClr val="tx1"/>
                </a:solidFill>
              </a:endParaRPr>
            </a:p>
          </p:txBody>
        </p:sp>
      </p:grpSp>
      <p:cxnSp>
        <p:nvCxnSpPr>
          <p:cNvPr id="10" name="直接连接符 9"/>
          <p:cNvCxnSpPr/>
          <p:nvPr/>
        </p:nvCxnSpPr>
        <p:spPr>
          <a:xfrm>
            <a:off x="530225" y="47978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5013960"/>
            <a:ext cx="1127379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认真做好服务区滞留人员的核酸采样、如厕、餐饮、加油、休息等服务保障工作，</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帮助滞留人员解决实际困难</a:t>
            </a:r>
            <a:r>
              <a:rPr sz="2400">
                <a:latin typeface="宋体" panose="02010600030101010101" pitchFamily="2" charset="-122"/>
                <a:ea typeface="宋体" panose="02010600030101010101" pitchFamily="2" charset="-122"/>
                <a:cs typeface="宋体" panose="02010600030101010101" pitchFamily="2" charset="-122"/>
              </a:rPr>
              <a:t>。</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9"/>
    </p:custData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4139fef0dad56dd410e19b952a8b539"/>
          <p:cNvPicPr>
            <a:picLocks noChangeAspect="1"/>
          </p:cNvPicPr>
          <p:nvPr/>
        </p:nvPicPr>
        <p:blipFill>
          <a:blip r:embed="rId1">
            <a:alphaModFix amt="20000"/>
          </a:blip>
          <a:stretch>
            <a:fillRect/>
          </a:stretch>
        </p:blipFill>
        <p:spPr>
          <a:xfrm>
            <a:off x="0" y="0"/>
            <a:ext cx="14890115" cy="685800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05</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强化加油服务保障</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126744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尽量减少自助加油服务，</a:t>
            </a:r>
            <a:r>
              <a:rPr sz="2400">
                <a:solidFill>
                  <a:schemeClr val="tx1"/>
                </a:solidFill>
                <a:highlight>
                  <a:srgbClr val="FFFF00"/>
                </a:highlight>
                <a:latin typeface="宋体" panose="02010600030101010101" pitchFamily="2" charset="-122"/>
                <a:ea typeface="宋体" panose="02010600030101010101" pitchFamily="2" charset="-122"/>
                <a:cs typeface="宋体" panose="02010600030101010101" pitchFamily="2" charset="-122"/>
              </a:rPr>
              <a:t>避免司乘人员下车走动，做到“快加快走”</a:t>
            </a:r>
            <a:r>
              <a:rPr sz="2400">
                <a:latin typeface="宋体" panose="02010600030101010101" pitchFamily="2" charset="-122"/>
                <a:ea typeface="宋体" panose="02010600030101010101" pitchFamily="2" charset="-122"/>
                <a:cs typeface="宋体" panose="02010600030101010101" pitchFamily="2" charset="-122"/>
              </a:rPr>
              <a:t>。有条件的服务区可设置涉疫车辆加油专用通道，</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做好专项服务保障</a:t>
            </a:r>
            <a:r>
              <a:rPr sz="2400">
                <a:latin typeface="宋体" panose="02010600030101010101" pitchFamily="2" charset="-122"/>
                <a:ea typeface="宋体" panose="02010600030101010101" pitchFamily="2" charset="-122"/>
                <a:cs typeface="宋体" panose="02010600030101010101" pitchFamily="2" charset="-122"/>
              </a:rPr>
              <a:t>。</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402971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06</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加强场区保洁管理</a:t>
              </a:r>
              <a:endParaRPr kumimoji="1" lang="zh-CN" sz="3600" b="1" dirty="0">
                <a:solidFill>
                  <a:schemeClr val="tx1"/>
                </a:solidFill>
              </a:endParaRPr>
            </a:p>
          </p:txBody>
        </p:sp>
      </p:grpSp>
      <p:cxnSp>
        <p:nvCxnSpPr>
          <p:cNvPr id="10" name="直接连接符 9"/>
          <p:cNvCxnSpPr/>
          <p:nvPr/>
        </p:nvCxnSpPr>
        <p:spPr>
          <a:xfrm>
            <a:off x="530225" y="47978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5013960"/>
            <a:ext cx="11273790"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严格落实垃圾分类要求，设置废弃口罩专用回收箱，确保各类垃圾分类管理、定点存放、及时清运，保持垃圾暂存地周围清洁。</a:t>
            </a:r>
            <a:r>
              <a:rPr sz="2400">
                <a:latin typeface="宋体" panose="02010600030101010101" pitchFamily="2" charset="-122"/>
                <a:ea typeface="宋体" panose="02010600030101010101" pitchFamily="2" charset="-122"/>
                <a:cs typeface="宋体" panose="02010600030101010101" pitchFamily="2" charset="-122"/>
              </a:rPr>
              <a:t>对入境人员、确诊病例、疑似病例、无症状感染者等产生的垃圾，按属地联防联控机制要求进行处理。</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9"/>
    </p:custData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4139fef0dad56dd410e19b952a8b539"/>
          <p:cNvPicPr>
            <a:picLocks noChangeAspect="1"/>
          </p:cNvPicPr>
          <p:nvPr/>
        </p:nvPicPr>
        <p:blipFill>
          <a:blip r:embed="rId1">
            <a:alphaModFix amt="20000"/>
          </a:blip>
          <a:stretch>
            <a:fillRect/>
          </a:stretch>
        </p:blipFill>
        <p:spPr>
          <a:xfrm>
            <a:off x="0" y="0"/>
            <a:ext cx="14890115" cy="685800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07</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加强公共场区消毒</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126744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安排专人负责，定期进行场区消毒。对来自涉疫地区的车辆以及垃圾暂存地、加油等设施，适当增加消毒频次。</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每日定时对宿舍楼、办公楼、餐厅、厨房等区域喷洒消毒液，做到每日通风换气，营造干净卫生站区环境</a:t>
            </a:r>
            <a:r>
              <a:rPr lang="zh-CN" sz="2400">
                <a:solidFill>
                  <a:srgbClr val="FF0000"/>
                </a:solidFill>
                <a:latin typeface="宋体" panose="02010600030101010101" pitchFamily="2" charset="-122"/>
                <a:ea typeface="宋体" panose="02010600030101010101" pitchFamily="2" charset="-122"/>
                <a:cs typeface="宋体" panose="02010600030101010101" pitchFamily="2" charset="-122"/>
              </a:rPr>
              <a:t>。</a:t>
            </a:r>
            <a:endParaRPr sz="240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bfe59f9ad88144a09c17ddd4932b1256"/>
          <p:cNvPicPr>
            <a:picLocks noChangeAspect="1"/>
          </p:cNvPicPr>
          <p:nvPr/>
        </p:nvPicPr>
        <p:blipFill>
          <a:blip r:embed="rId1">
            <a:alphaModFix amt="20000"/>
          </a:blip>
          <a:stretch>
            <a:fillRect/>
          </a:stretch>
        </p:blipFill>
        <p:spPr>
          <a:xfrm>
            <a:off x="-19050" y="-85725"/>
            <a:ext cx="12458700" cy="9352280"/>
          </a:xfrm>
          <a:prstGeom prst="rect">
            <a:avLst/>
          </a:prstGeom>
        </p:spPr>
      </p:pic>
      <p:pic>
        <p:nvPicPr>
          <p:cNvPr id="9" name="图片 8" descr="51miz-E1109661-ABE361C0"/>
          <p:cNvPicPr>
            <a:picLocks noChangeAspect="1"/>
          </p:cNvPicPr>
          <p:nvPr/>
        </p:nvPicPr>
        <p:blipFill>
          <a:blip r:embed="rId2"/>
          <a:stretch>
            <a:fillRect/>
          </a:stretch>
        </p:blipFill>
        <p:spPr>
          <a:xfrm>
            <a:off x="10234295" y="196850"/>
            <a:ext cx="1708785" cy="1281430"/>
          </a:xfrm>
          <a:prstGeom prst="rect">
            <a:avLst/>
          </a:prstGeom>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060" y="4519930"/>
            <a:ext cx="3956050" cy="2967355"/>
          </a:xfrm>
          <a:prstGeom prst="rect">
            <a:avLst/>
          </a:prstGeom>
        </p:spPr>
      </p:pic>
      <p:pic>
        <p:nvPicPr>
          <p:cNvPr id="3" name="图片 2" descr="中国公路矢量图(1)"/>
          <p:cNvPicPr>
            <a:picLocks noChangeAspect="1"/>
          </p:cNvPicPr>
          <p:nvPr/>
        </p:nvPicPr>
        <p:blipFill>
          <a:blip r:embed="rId4"/>
          <a:stretch>
            <a:fillRect/>
          </a:stretch>
        </p:blipFill>
        <p:spPr>
          <a:xfrm>
            <a:off x="291148" y="286385"/>
            <a:ext cx="580390" cy="601345"/>
          </a:xfrm>
          <a:prstGeom prst="rect">
            <a:avLst/>
          </a:prstGeom>
          <a:noFill/>
        </p:spPr>
      </p:pic>
      <p:grpSp>
        <p:nvGrpSpPr>
          <p:cNvPr id="14" name="组合 13"/>
          <p:cNvGrpSpPr/>
          <p:nvPr/>
        </p:nvGrpSpPr>
        <p:grpSpPr>
          <a:xfrm>
            <a:off x="206375" y="1538605"/>
            <a:ext cx="11922125" cy="3766185"/>
            <a:chOff x="325" y="2423"/>
            <a:chExt cx="18775" cy="5931"/>
          </a:xfrm>
        </p:grpSpPr>
        <p:grpSp>
          <p:nvGrpSpPr>
            <p:cNvPr id="4" name="组合 3"/>
            <p:cNvGrpSpPr/>
            <p:nvPr/>
          </p:nvGrpSpPr>
          <p:grpSpPr>
            <a:xfrm>
              <a:off x="342" y="4458"/>
              <a:ext cx="1412" cy="1412"/>
              <a:chOff x="3757471" y="979353"/>
              <a:chExt cx="967266" cy="967266"/>
            </a:xfrm>
            <a:gradFill>
              <a:gsLst>
                <a:gs pos="0">
                  <a:srgbClr val="FE4444"/>
                </a:gs>
                <a:gs pos="100000">
                  <a:srgbClr val="832B2B"/>
                </a:gs>
              </a:gsLst>
              <a:lin ang="2700000" scaled="0"/>
            </a:gradFill>
          </p:grpSpPr>
          <p:pic>
            <p:nvPicPr>
              <p:cNvPr id="11" name="图片 10"/>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p:spPr>
          </p:pic>
          <p:sp>
            <p:nvSpPr>
              <p:cNvPr id="13" name="矩形 12"/>
              <p:cNvSpPr/>
              <p:nvPr>
                <p:custDataLst>
                  <p:tags r:id="rId6"/>
                </p:custDataLst>
              </p:nvPr>
            </p:nvSpPr>
            <p:spPr>
              <a:xfrm>
                <a:off x="3813740" y="1276228"/>
                <a:ext cx="854729" cy="373515"/>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02</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17" name="组合 16"/>
            <p:cNvGrpSpPr/>
            <p:nvPr/>
          </p:nvGrpSpPr>
          <p:grpSpPr>
            <a:xfrm>
              <a:off x="402" y="6659"/>
              <a:ext cx="1412" cy="1412"/>
              <a:chOff x="3757471" y="979353"/>
              <a:chExt cx="967266" cy="967266"/>
            </a:xfrm>
            <a:gradFill>
              <a:gsLst>
                <a:gs pos="100000">
                  <a:srgbClr val="589EDC"/>
                </a:gs>
                <a:gs pos="0">
                  <a:srgbClr val="ABCFEF"/>
                </a:gs>
              </a:gsLst>
              <a:lin ang="2700000" scaled="1"/>
            </a:gradFill>
          </p:grpSpPr>
          <p:pic>
            <p:nvPicPr>
              <p:cNvPr id="18" name="图片 17"/>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a:ln>
                <a:noFill/>
              </a:ln>
            </p:spPr>
          </p:pic>
          <p:sp>
            <p:nvSpPr>
              <p:cNvPr id="19" name="矩形 18"/>
              <p:cNvSpPr/>
              <p:nvPr>
                <p:custDataLst>
                  <p:tags r:id="rId7"/>
                </p:custDataLst>
              </p:nvPr>
            </p:nvSpPr>
            <p:spPr>
              <a:xfrm>
                <a:off x="3810393" y="1276228"/>
                <a:ext cx="854729" cy="372643"/>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03</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24" name="íṧļidé"/>
            <p:cNvSpPr txBox="1"/>
            <p:nvPr/>
          </p:nvSpPr>
          <p:spPr bwMode="auto">
            <a:xfrm>
              <a:off x="2032" y="2815"/>
              <a:ext cx="3881"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l">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rPr>
                <a:t>严格综合楼进出管理</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33" name="íṧļidé"/>
            <p:cNvSpPr txBox="1"/>
            <p:nvPr/>
          </p:nvSpPr>
          <p:spPr bwMode="auto">
            <a:xfrm>
              <a:off x="2035" y="7017"/>
              <a:ext cx="2970"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l">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sym typeface="+mn-ea"/>
                </a:rPr>
                <a:t>优化查验服务</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36" name="íṧļidé"/>
            <p:cNvSpPr txBox="1"/>
            <p:nvPr>
              <p:custDataLst>
                <p:tags r:id="rId8"/>
              </p:custDataLst>
            </p:nvPr>
          </p:nvSpPr>
          <p:spPr bwMode="auto">
            <a:xfrm>
              <a:off x="1491" y="4782"/>
              <a:ext cx="4745"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r">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rPr>
                <a:t>科学调整综合楼功能区块</a:t>
              </a:r>
              <a:endParaRPr lang="zh-CN" altLang="en-US" b="1" dirty="0">
                <a:solidFill>
                  <a:schemeClr val="tx1"/>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325" y="2444"/>
              <a:ext cx="1412" cy="1412"/>
              <a:chOff x="3757471" y="979353"/>
              <a:chExt cx="967266" cy="967266"/>
            </a:xfrm>
            <a:gradFill>
              <a:gsLst>
                <a:gs pos="100000">
                  <a:srgbClr val="589EDC"/>
                </a:gs>
                <a:gs pos="0">
                  <a:srgbClr val="ABCFEF"/>
                </a:gs>
              </a:gsLst>
              <a:lin ang="2700000" scaled="1"/>
            </a:gradFill>
          </p:grpSpPr>
          <p:pic>
            <p:nvPicPr>
              <p:cNvPr id="43" name="图片 42"/>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a:ln>
                <a:noFill/>
              </a:ln>
            </p:spPr>
          </p:pic>
          <p:sp>
            <p:nvSpPr>
              <p:cNvPr id="44" name="矩形 43"/>
              <p:cNvSpPr/>
              <p:nvPr>
                <p:custDataLst>
                  <p:tags r:id="rId9"/>
                </p:custDataLst>
              </p:nvPr>
            </p:nvSpPr>
            <p:spPr>
              <a:xfrm>
                <a:off x="3810393" y="1276228"/>
                <a:ext cx="854729" cy="372643"/>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01</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7" name="组合 6"/>
            <p:cNvGrpSpPr/>
            <p:nvPr/>
          </p:nvGrpSpPr>
          <p:grpSpPr>
            <a:xfrm>
              <a:off x="6797" y="2423"/>
              <a:ext cx="1412" cy="1412"/>
              <a:chOff x="3757471" y="979353"/>
              <a:chExt cx="967266" cy="967266"/>
            </a:xfrm>
            <a:gradFill>
              <a:gsLst>
                <a:gs pos="0">
                  <a:srgbClr val="FE4444"/>
                </a:gs>
                <a:gs pos="100000">
                  <a:srgbClr val="832B2B"/>
                </a:gs>
              </a:gsLst>
              <a:lin ang="2700000" scaled="0"/>
            </a:gradFill>
          </p:grpSpPr>
          <p:pic>
            <p:nvPicPr>
              <p:cNvPr id="20" name="图片 19"/>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p:spPr>
          </p:pic>
          <p:sp>
            <p:nvSpPr>
              <p:cNvPr id="21" name="矩形 20"/>
              <p:cNvSpPr/>
              <p:nvPr>
                <p:custDataLst>
                  <p:tags r:id="rId10"/>
                </p:custDataLst>
              </p:nvPr>
            </p:nvSpPr>
            <p:spPr>
              <a:xfrm>
                <a:off x="3813740" y="1276228"/>
                <a:ext cx="854729" cy="372643"/>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04</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22" name="组合 21"/>
            <p:cNvGrpSpPr/>
            <p:nvPr/>
          </p:nvGrpSpPr>
          <p:grpSpPr>
            <a:xfrm>
              <a:off x="6842" y="4493"/>
              <a:ext cx="1412" cy="1412"/>
              <a:chOff x="3757471" y="979353"/>
              <a:chExt cx="967266" cy="967266"/>
            </a:xfrm>
            <a:gradFill>
              <a:gsLst>
                <a:gs pos="100000">
                  <a:srgbClr val="589EDC"/>
                </a:gs>
                <a:gs pos="0">
                  <a:srgbClr val="ABCFEF"/>
                </a:gs>
              </a:gsLst>
              <a:lin ang="2700000" scaled="1"/>
            </a:gradFill>
          </p:grpSpPr>
          <p:pic>
            <p:nvPicPr>
              <p:cNvPr id="41" name="图片 40"/>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a:ln>
                <a:noFill/>
              </a:ln>
            </p:spPr>
          </p:pic>
          <p:sp>
            <p:nvSpPr>
              <p:cNvPr id="45" name="矩形 44"/>
              <p:cNvSpPr/>
              <p:nvPr>
                <p:custDataLst>
                  <p:tags r:id="rId11"/>
                </p:custDataLst>
              </p:nvPr>
            </p:nvSpPr>
            <p:spPr>
              <a:xfrm>
                <a:off x="3810393" y="1276228"/>
                <a:ext cx="854729" cy="372643"/>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05</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47" name="íṧļidé"/>
            <p:cNvSpPr txBox="1"/>
            <p:nvPr/>
          </p:nvSpPr>
          <p:spPr bwMode="auto">
            <a:xfrm>
              <a:off x="8609" y="4778"/>
              <a:ext cx="3429"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lstStyle/>
            <a:p>
              <a:pPr algn="l">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sym typeface="+mn-ea"/>
                </a:rPr>
                <a:t>加强室内防控管理</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50" name="íṧļidé"/>
            <p:cNvSpPr txBox="1"/>
            <p:nvPr>
              <p:custDataLst>
                <p:tags r:id="rId12"/>
              </p:custDataLst>
            </p:nvPr>
          </p:nvSpPr>
          <p:spPr bwMode="auto">
            <a:xfrm>
              <a:off x="7317" y="2686"/>
              <a:ext cx="4745"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r">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rPr>
                <a:t>规范临时隔离区设置</a:t>
              </a:r>
              <a:endParaRPr lang="zh-CN" altLang="en-US" b="1" dirty="0">
                <a:solidFill>
                  <a:schemeClr val="tx1"/>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6797" y="6684"/>
              <a:ext cx="1412" cy="1412"/>
              <a:chOff x="3757471" y="979353"/>
              <a:chExt cx="967266" cy="967266"/>
            </a:xfrm>
            <a:gradFill>
              <a:gsLst>
                <a:gs pos="0">
                  <a:srgbClr val="FE4444"/>
                </a:gs>
                <a:gs pos="100000">
                  <a:srgbClr val="832B2B"/>
                </a:gs>
              </a:gsLst>
              <a:lin ang="2700000" scaled="0"/>
            </a:gradFill>
          </p:grpSpPr>
          <p:pic>
            <p:nvPicPr>
              <p:cNvPr id="53" name="图片 52"/>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p:spPr>
          </p:pic>
          <p:sp>
            <p:nvSpPr>
              <p:cNvPr id="54" name="矩形 53"/>
              <p:cNvSpPr/>
              <p:nvPr>
                <p:custDataLst>
                  <p:tags r:id="rId13"/>
                </p:custDataLst>
              </p:nvPr>
            </p:nvSpPr>
            <p:spPr>
              <a:xfrm>
                <a:off x="3800910" y="1276228"/>
                <a:ext cx="854729" cy="372643"/>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06</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56" name="íṧļidé"/>
            <p:cNvSpPr txBox="1"/>
            <p:nvPr>
              <p:custDataLst>
                <p:tags r:id="rId14"/>
              </p:custDataLst>
            </p:nvPr>
          </p:nvSpPr>
          <p:spPr bwMode="auto">
            <a:xfrm>
              <a:off x="8506" y="7042"/>
              <a:ext cx="4949"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just">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rPr>
                <a:t>规科学调整经营业态</a:t>
              </a:r>
              <a:endParaRPr lang="zh-CN" altLang="en-US" b="1" dirty="0">
                <a:solidFill>
                  <a:schemeClr val="tx1"/>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13161" y="4458"/>
              <a:ext cx="1412" cy="1412"/>
              <a:chOff x="3757471" y="979353"/>
              <a:chExt cx="967266" cy="967266"/>
            </a:xfrm>
            <a:gradFill>
              <a:gsLst>
                <a:gs pos="0">
                  <a:srgbClr val="FE4444"/>
                </a:gs>
                <a:gs pos="100000">
                  <a:srgbClr val="832B2B"/>
                </a:gs>
              </a:gsLst>
              <a:lin ang="2700000" scaled="0"/>
            </a:gradFill>
          </p:grpSpPr>
          <p:pic>
            <p:nvPicPr>
              <p:cNvPr id="59" name="图片 58"/>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p:spPr>
          </p:pic>
          <p:sp>
            <p:nvSpPr>
              <p:cNvPr id="60" name="矩形 59"/>
              <p:cNvSpPr/>
              <p:nvPr>
                <p:custDataLst>
                  <p:tags r:id="rId15"/>
                </p:custDataLst>
              </p:nvPr>
            </p:nvSpPr>
            <p:spPr>
              <a:xfrm>
                <a:off x="3813740" y="1276228"/>
                <a:ext cx="854729" cy="372643"/>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08</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61" name="组合 60"/>
            <p:cNvGrpSpPr/>
            <p:nvPr/>
          </p:nvGrpSpPr>
          <p:grpSpPr>
            <a:xfrm>
              <a:off x="13161" y="6684"/>
              <a:ext cx="1412" cy="1412"/>
              <a:chOff x="3757471" y="979353"/>
              <a:chExt cx="967266" cy="967266"/>
            </a:xfrm>
            <a:gradFill>
              <a:gsLst>
                <a:gs pos="100000">
                  <a:srgbClr val="589EDC"/>
                </a:gs>
                <a:gs pos="0">
                  <a:srgbClr val="ABCFEF"/>
                </a:gs>
              </a:gsLst>
              <a:lin ang="2700000" scaled="1"/>
            </a:gradFill>
          </p:grpSpPr>
          <p:pic>
            <p:nvPicPr>
              <p:cNvPr id="62" name="图片 61"/>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a:ln>
                <a:noFill/>
              </a:ln>
            </p:spPr>
          </p:pic>
          <p:sp>
            <p:nvSpPr>
              <p:cNvPr id="63" name="矩形 62"/>
              <p:cNvSpPr/>
              <p:nvPr>
                <p:custDataLst>
                  <p:tags r:id="rId16"/>
                </p:custDataLst>
              </p:nvPr>
            </p:nvSpPr>
            <p:spPr>
              <a:xfrm>
                <a:off x="3810393" y="1276228"/>
                <a:ext cx="854729" cy="372643"/>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09</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65" name="íṧļidé"/>
            <p:cNvSpPr txBox="1"/>
            <p:nvPr/>
          </p:nvSpPr>
          <p:spPr bwMode="auto">
            <a:xfrm>
              <a:off x="13820" y="2713"/>
              <a:ext cx="5280"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ctr">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rPr>
                <a:t>加强食品外包装消毒</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68" name="íṧļidé"/>
            <p:cNvSpPr txBox="1"/>
            <p:nvPr/>
          </p:nvSpPr>
          <p:spPr bwMode="auto">
            <a:xfrm>
              <a:off x="14803" y="7017"/>
              <a:ext cx="3306"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lstStyle/>
            <a:p>
              <a:pPr algn="l">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sym typeface="+mn-ea"/>
                </a:rPr>
                <a:t>鼓励采用扫码支付</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71" name="íṧļidé"/>
            <p:cNvSpPr txBox="1"/>
            <p:nvPr>
              <p:custDataLst>
                <p:tags r:id="rId17"/>
              </p:custDataLst>
            </p:nvPr>
          </p:nvSpPr>
          <p:spPr bwMode="auto">
            <a:xfrm>
              <a:off x="13424" y="4809"/>
              <a:ext cx="4745"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r">
                <a:lnSpc>
                  <a:spcPct val="110000"/>
                </a:lnSpc>
                <a:spcBef>
                  <a:spcPct val="0"/>
                </a:spcBef>
              </a:pPr>
              <a:r>
                <a:rPr lang="zh-CN" altLang="en-US" b="1" dirty="0">
                  <a:solidFill>
                    <a:schemeClr val="tx1"/>
                  </a:solidFill>
                  <a:latin typeface="微软雅黑" panose="020B0503020204020204" pitchFamily="34" charset="-122"/>
                  <a:ea typeface="微软雅黑" panose="020B0503020204020204" pitchFamily="34" charset="-122"/>
                </a:rPr>
                <a:t>严格食品采购和加工</a:t>
              </a:r>
              <a:endParaRPr lang="zh-CN" altLang="en-US" b="1" dirty="0">
                <a:solidFill>
                  <a:schemeClr val="tx1"/>
                </a:solidFill>
                <a:latin typeface="微软雅黑" panose="020B0503020204020204" pitchFamily="34" charset="-122"/>
                <a:ea typeface="微软雅黑" panose="020B0503020204020204" pitchFamily="34" charset="-122"/>
              </a:endParaRPr>
            </a:p>
          </p:txBody>
        </p:sp>
        <p:grpSp>
          <p:nvGrpSpPr>
            <p:cNvPr id="73" name="组合 72"/>
            <p:cNvGrpSpPr/>
            <p:nvPr/>
          </p:nvGrpSpPr>
          <p:grpSpPr>
            <a:xfrm>
              <a:off x="13081" y="2424"/>
              <a:ext cx="1412" cy="1412"/>
              <a:chOff x="3757471" y="979353"/>
              <a:chExt cx="967266" cy="967266"/>
            </a:xfrm>
            <a:gradFill>
              <a:gsLst>
                <a:gs pos="100000">
                  <a:srgbClr val="589EDC"/>
                </a:gs>
                <a:gs pos="0">
                  <a:srgbClr val="ABCFEF"/>
                </a:gs>
              </a:gsLst>
              <a:lin ang="2700000" scaled="1"/>
            </a:gradFill>
          </p:grpSpPr>
          <p:pic>
            <p:nvPicPr>
              <p:cNvPr id="74" name="图片 73"/>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l="80400" t="5984" r="10177" b="77264"/>
              <a:stretch>
                <a:fillRect/>
              </a:stretch>
            </p:blipFill>
            <p:spPr>
              <a:xfrm>
                <a:off x="3757471" y="979353"/>
                <a:ext cx="967266" cy="967266"/>
              </a:xfrm>
              <a:prstGeom prst="ellipse">
                <a:avLst/>
              </a:prstGeom>
              <a:grpFill/>
              <a:ln>
                <a:noFill/>
              </a:ln>
            </p:spPr>
          </p:pic>
          <p:sp>
            <p:nvSpPr>
              <p:cNvPr id="75" name="矩形 74"/>
              <p:cNvSpPr/>
              <p:nvPr>
                <p:custDataLst>
                  <p:tags r:id="rId18"/>
                </p:custDataLst>
              </p:nvPr>
            </p:nvSpPr>
            <p:spPr>
              <a:xfrm>
                <a:off x="3810393" y="1276228"/>
                <a:ext cx="854729" cy="372643"/>
              </a:xfrm>
              <a:prstGeom prst="rect">
                <a:avLst/>
              </a:prstGeom>
              <a:noFill/>
            </p:spPr>
            <p:txBody>
              <a:bodyPr wrap="square" lIns="68580" tIns="34290" rIns="68580" bIns="34290">
                <a:spAutoFit/>
              </a:bodyPr>
              <a:lstStyle/>
              <a:p>
                <a:pPr algn="ctr">
                  <a:defRPr/>
                </a:pPr>
                <a:r>
                  <a:rPr lang="en-US" altLang="zh-CN" b="1" spc="225" dirty="0">
                    <a:solidFill>
                      <a:schemeClr val="tx1"/>
                    </a:solidFill>
                    <a:latin typeface="微软雅黑" panose="020B0503020204020204" pitchFamily="34" charset="-122"/>
                    <a:ea typeface="微软雅黑" panose="020B0503020204020204" pitchFamily="34" charset="-122"/>
                    <a:cs typeface="+mn-ea"/>
                    <a:sym typeface="+mn-lt"/>
                  </a:rPr>
                  <a:t>07</a:t>
                </a:r>
                <a:endParaRPr lang="en-US" altLang="zh-CN" b="1" spc="225" dirty="0">
                  <a:solidFill>
                    <a:schemeClr val="tx1"/>
                  </a:solidFill>
                  <a:latin typeface="微软雅黑" panose="020B0503020204020204" pitchFamily="34" charset="-122"/>
                  <a:ea typeface="微软雅黑" panose="020B0503020204020204" pitchFamily="34" charset="-122"/>
                  <a:cs typeface="+mn-ea"/>
                  <a:sym typeface="+mn-lt"/>
                </a:endParaRPr>
              </a:p>
            </p:txBody>
          </p:sp>
        </p:grpSp>
        <p:cxnSp>
          <p:nvCxnSpPr>
            <p:cNvPr id="76" name="直接连接符 75"/>
            <p:cNvCxnSpPr/>
            <p:nvPr/>
          </p:nvCxnSpPr>
          <p:spPr>
            <a:xfrm>
              <a:off x="6355" y="2454"/>
              <a:ext cx="0" cy="5880"/>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12585" y="2474"/>
              <a:ext cx="0" cy="5880"/>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sp>
        <p:nvSpPr>
          <p:cNvPr id="2" name="矩形 1" descr="7b0a2020202022776f7264617274223a20227b5c2269645c223a32353030323631372c5c227469645c223a31333436397d220a7d0a"/>
          <p:cNvSpPr/>
          <p:nvPr/>
        </p:nvSpPr>
        <p:spPr>
          <a:xfrm>
            <a:off x="1188896" y="191213"/>
            <a:ext cx="2418080" cy="768350"/>
          </a:xfrm>
          <a:prstGeom prst="rect">
            <a:avLst/>
          </a:prstGeom>
        </p:spPr>
        <p:txBody>
          <a:bodyPr wrap="none">
            <a:spAutoFit/>
            <a:scene3d>
              <a:camera prst="perspectiveFront" fov="5400000"/>
              <a:lightRig rig="threePt" dir="t">
                <a:rot lat="0" lon="0" rev="5400000"/>
              </a:lightRig>
            </a:scene3d>
            <a:sp3d prstMaterial="softEdge">
              <a:contourClr>
                <a:srgbClr val="0F79FA"/>
              </a:contourClr>
            </a:sp3d>
          </a:bodyPr>
          <a:lstStyle/>
          <a:p>
            <a:r>
              <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rPr>
              <a:t>第三部分</a:t>
            </a:r>
            <a:endPar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endParaRPr>
          </a:p>
        </p:txBody>
      </p:sp>
      <p:grpSp>
        <p:nvGrpSpPr>
          <p:cNvPr id="5" name="组合 4"/>
          <p:cNvGrpSpPr/>
          <p:nvPr/>
        </p:nvGrpSpPr>
        <p:grpSpPr>
          <a:xfrm>
            <a:off x="3625850" y="158750"/>
            <a:ext cx="3873500" cy="813435"/>
            <a:chOff x="5371645" y="2736813"/>
            <a:chExt cx="3493263" cy="813702"/>
          </a:xfrm>
        </p:grpSpPr>
        <p:sp>
          <p:nvSpPr>
            <p:cNvPr id="8" name="矩形: 圆角 4"/>
            <p:cNvSpPr/>
            <p:nvPr>
              <p:custDataLst>
                <p:tags r:id="rId19"/>
              </p:custDataLst>
            </p:nvPr>
          </p:nvSpPr>
          <p:spPr>
            <a:xfrm>
              <a:off x="5371645" y="2736813"/>
              <a:ext cx="3493263" cy="813702"/>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0" name="矩形 9"/>
            <p:cNvSpPr/>
            <p:nvPr>
              <p:custDataLst>
                <p:tags r:id="rId20"/>
              </p:custDataLst>
            </p:nvPr>
          </p:nvSpPr>
          <p:spPr>
            <a:xfrm>
              <a:off x="5441030" y="2841994"/>
              <a:ext cx="3353222" cy="583757"/>
            </a:xfrm>
            <a:prstGeom prst="rect">
              <a:avLst/>
            </a:prstGeom>
          </p:spPr>
          <p:txBody>
            <a:bodyPr wrap="square">
              <a:spAutoFit/>
            </a:bodyPr>
            <a:lstStyle/>
            <a:p>
              <a:pPr algn="dist"/>
              <a:r>
                <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rPr>
                <a:t>公路服务区室内</a:t>
              </a:r>
              <a:endPar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spTree>
    <p:custDataLst>
      <p:tags r:id="rId21"/>
    </p:custData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spect="1"/>
          </p:cNvSpPr>
          <p:nvPr>
            <p:custDataLst>
              <p:tags r:id="rId1"/>
            </p:custDataLst>
          </p:nvPr>
        </p:nvSpPr>
        <p:spPr>
          <a:xfrm>
            <a:off x="-76835" y="-998855"/>
            <a:ext cx="12268835" cy="8134350"/>
          </a:xfrm>
          <a:prstGeom prst="rect">
            <a:avLst/>
          </a:prstGeom>
          <a:blipFill rotWithShape="1">
            <a:blip r:embed="rId2">
              <a:alphaModFix amt="12000"/>
            </a:blip>
            <a:stretch>
              <a:fillRect/>
            </a:stretch>
          </a:blip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custDataLst>
              <p:tags r:id="rId3"/>
            </p:custDataLst>
          </p:nvPr>
        </p:nvSpPr>
        <p:spPr>
          <a:xfrm>
            <a:off x="2362167" y="197118"/>
            <a:ext cx="7467600" cy="229870"/>
          </a:xfrm>
          <a:prstGeom prst="rect">
            <a:avLst/>
          </a:prstGeom>
          <a:noFill/>
        </p:spPr>
        <p:txBody>
          <a:bodyPr wrap="square" rtlCol="0">
            <a:spAutoFit/>
          </a:bodyPr>
          <a:lstStyle/>
          <a:p>
            <a:pPr algn="dist"/>
            <a:r>
              <a:rPr lang="zh-CN" altLang="en-US" sz="900" dirty="0">
                <a:solidFill>
                  <a:schemeClr val="tx1"/>
                </a:solidFill>
                <a:latin typeface="微软雅黑" panose="020B0503020204020204" pitchFamily="34" charset="-122"/>
                <a:ea typeface="微软雅黑" panose="020B0503020204020204" pitchFamily="34" charset="-122"/>
              </a:rPr>
              <a:t>做</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好</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防</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护</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共</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渡</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难</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关</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3" name="矩形 2"/>
          <p:cNvSpPr>
            <a:spLocks noChangeAspect="1"/>
          </p:cNvSpPr>
          <p:nvPr>
            <p:custDataLst>
              <p:tags r:id="rId4"/>
            </p:custDataLst>
          </p:nvPr>
        </p:nvSpPr>
        <p:spPr>
          <a:xfrm>
            <a:off x="0" y="635"/>
            <a:ext cx="12268835" cy="7335520"/>
          </a:xfrm>
          <a:prstGeom prst="rect">
            <a:avLst/>
          </a:prstGeom>
          <a:no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9" name="图片 8" descr="51miz-E1109661-ABE361C0"/>
          <p:cNvPicPr>
            <a:picLocks noChangeAspect="1"/>
          </p:cNvPicPr>
          <p:nvPr/>
        </p:nvPicPr>
        <p:blipFill>
          <a:blip r:embed="rId5"/>
          <a:stretch>
            <a:fillRect/>
          </a:stretch>
        </p:blipFill>
        <p:spPr>
          <a:xfrm>
            <a:off x="10234295" y="196850"/>
            <a:ext cx="1708785" cy="1281430"/>
          </a:xfrm>
          <a:prstGeom prst="rect">
            <a:avLst/>
          </a:prstGeom>
        </p:spPr>
      </p:pic>
      <p:sp>
        <p:nvSpPr>
          <p:cNvPr id="2" name="矩形 1"/>
          <p:cNvSpPr/>
          <p:nvPr>
            <p:custDataLst>
              <p:tags r:id="rId6"/>
            </p:custDataLst>
          </p:nvPr>
        </p:nvSpPr>
        <p:spPr>
          <a:xfrm>
            <a:off x="1480185" y="4584065"/>
            <a:ext cx="9307830" cy="1060450"/>
          </a:xfrm>
          <a:prstGeom prst="rect">
            <a:avLst/>
          </a:prstGeom>
        </p:spPr>
        <p:txBody>
          <a:bodyPr wrap="square">
            <a:spAutoFit/>
          </a:bodyPr>
          <a:lstStyle/>
          <a:p>
            <a:pPr algn="ctr" fontAlgn="auto">
              <a:lnSpc>
                <a:spcPct val="15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华文中宋" panose="02010600040101010101" pitchFamily="2" charset="-122"/>
              </a:rPr>
              <a:t>为贯彻落实党中央、国务院决策部署，指导各地进一步优化完善防控措施，高效统筹公路服务区和收费站疫情防控工作，根据国务院联防联控机制《关于进一步优化新冠肺炎疫情防控措施科学精准做好防控工作的通知》（联防联控机制综发〔2022〕101号），部对《公路服务区和收费站新冠肺炎疫情防控工作指南》（第七版）进行了修订。</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华文中宋" panose="02010600040101010101" pitchFamily="2" charset="-122"/>
            </a:endParaRPr>
          </a:p>
        </p:txBody>
      </p:sp>
      <p:grpSp>
        <p:nvGrpSpPr>
          <p:cNvPr id="11" name="开路设计4"/>
          <p:cNvGrpSpPr/>
          <p:nvPr/>
        </p:nvGrpSpPr>
        <p:grpSpPr>
          <a:xfrm>
            <a:off x="3553371" y="1902322"/>
            <a:ext cx="5254166" cy="2484352"/>
            <a:chOff x="2950844" y="3883721"/>
            <a:chExt cx="6290310" cy="2974279"/>
          </a:xfrm>
        </p:grpSpPr>
        <p:pic>
          <p:nvPicPr>
            <p:cNvPr id="32" name="开路设计4-1" descr="图片包含 游戏机&#10;&#10;描述已自动生成"/>
            <p:cNvPicPr>
              <a:picLocks noChangeAspect="1"/>
            </p:cNvPicPr>
            <p:nvPr/>
          </p:nvPicPr>
          <p:blipFill>
            <a:blip r:embed="rId7" cstate="print">
              <a:extLst>
                <a:ext uri="{28A0092B-C50C-407E-A947-70E740481C1C}">
                  <a14:useLocalDpi xmlns:a14="http://schemas.microsoft.com/office/drawing/2010/main" val="0"/>
                </a:ext>
              </a:extLst>
            </a:blip>
            <a:srcRect b="32905"/>
            <a:stretch>
              <a:fillRect/>
            </a:stretch>
          </p:blipFill>
          <p:spPr>
            <a:xfrm>
              <a:off x="2950844" y="3883721"/>
              <a:ext cx="6290310" cy="2974279"/>
            </a:xfrm>
            <a:custGeom>
              <a:avLst/>
              <a:gdLst>
                <a:gd name="connsiteX0" fmla="*/ 0 w 6290310"/>
                <a:gd name="connsiteY0" fmla="*/ 0 h 2974279"/>
                <a:gd name="connsiteX1" fmla="*/ 6290310 w 6290310"/>
                <a:gd name="connsiteY1" fmla="*/ 0 h 2974279"/>
                <a:gd name="connsiteX2" fmla="*/ 6290310 w 6290310"/>
                <a:gd name="connsiteY2" fmla="*/ 2974279 h 2974279"/>
                <a:gd name="connsiteX3" fmla="*/ 0 w 6290310"/>
                <a:gd name="connsiteY3" fmla="*/ 2974279 h 2974279"/>
              </a:gdLst>
              <a:ahLst/>
              <a:cxnLst>
                <a:cxn ang="0">
                  <a:pos x="connsiteX0" y="connsiteY0"/>
                </a:cxn>
                <a:cxn ang="0">
                  <a:pos x="connsiteX1" y="connsiteY1"/>
                </a:cxn>
                <a:cxn ang="0">
                  <a:pos x="connsiteX2" y="connsiteY2"/>
                </a:cxn>
                <a:cxn ang="0">
                  <a:pos x="connsiteX3" y="connsiteY3"/>
                </a:cxn>
              </a:cxnLst>
              <a:rect l="l" t="t" r="r" b="b"/>
              <a:pathLst>
                <a:path w="6290310" h="2974279">
                  <a:moveTo>
                    <a:pt x="0" y="0"/>
                  </a:moveTo>
                  <a:lnTo>
                    <a:pt x="6290310" y="0"/>
                  </a:lnTo>
                  <a:lnTo>
                    <a:pt x="6290310" y="2974279"/>
                  </a:lnTo>
                  <a:lnTo>
                    <a:pt x="0" y="2974279"/>
                  </a:lnTo>
                  <a:close/>
                </a:path>
              </a:pathLst>
            </a:custGeom>
          </p:spPr>
        </p:pic>
        <p:pic>
          <p:nvPicPr>
            <p:cNvPr id="30" name="开路设计4-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41700" y="4142361"/>
              <a:ext cx="5105400" cy="2715639"/>
            </a:xfrm>
            <a:prstGeom prst="rect">
              <a:avLst/>
            </a:prstGeom>
          </p:spPr>
        </p:pic>
      </p:grpSp>
      <p:pic>
        <p:nvPicPr>
          <p:cNvPr id="4" name="图片 3" descr="中国公路矢量图(1)"/>
          <p:cNvPicPr>
            <a:picLocks noChangeAspect="1"/>
          </p:cNvPicPr>
          <p:nvPr/>
        </p:nvPicPr>
        <p:blipFill>
          <a:blip r:embed="rId10"/>
          <a:stretch>
            <a:fillRect/>
          </a:stretch>
        </p:blipFill>
        <p:spPr>
          <a:xfrm>
            <a:off x="291148" y="286385"/>
            <a:ext cx="580390" cy="601345"/>
          </a:xfrm>
          <a:prstGeom prst="rect">
            <a:avLst/>
          </a:prstGeom>
          <a:noFill/>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0" presetClass="entr" presetSubtype="0" fill="hold" nodeType="afterEffect">
                                  <p:stCondLst>
                                    <p:cond delay="0"/>
                                  </p:stCondLst>
                                  <p:childTnLst>
                                    <p:set>
                                      <p:cBhvr>
                                        <p:cTn id="14" dur="1000" fill="hold">
                                          <p:stCondLst>
                                            <p:cond delay="0"/>
                                          </p:stCondLst>
                                        </p:cTn>
                                        <p:tgtEl>
                                          <p:spTgt spid="11"/>
                                        </p:tgtEl>
                                        <p:attrNameLst>
                                          <p:attrName>style.visibility</p:attrName>
                                        </p:attrNameLst>
                                      </p:cBhvr>
                                      <p:to>
                                        <p:strVal val="visible"/>
                                      </p:to>
                                    </p:set>
                                    <p:animEffect transition="in" filter="wedge">
                                      <p:cBhvr>
                                        <p:cTn id="15" dur="1000"/>
                                        <p:tgtEl>
                                          <p:spTgt spid="11"/>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000"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fe59f9ad88144a09c17ddd4932b1256"/>
          <p:cNvPicPr>
            <a:picLocks noChangeAspect="1"/>
          </p:cNvPicPr>
          <p:nvPr/>
        </p:nvPicPr>
        <p:blipFill>
          <a:blip r:embed="rId1">
            <a:alphaModFix amt="20000"/>
          </a:blip>
          <a:stretch>
            <a:fillRect/>
          </a:stretch>
        </p:blipFill>
        <p:spPr>
          <a:xfrm>
            <a:off x="-19050" y="-85725"/>
            <a:ext cx="12458700" cy="935228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9182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01</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严格综合楼进出管理</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16863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1902460"/>
            <a:ext cx="1126744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分别设置出、入口（通道）。在入口（通道）位置安排专人</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严格进行体温检测和核验健康码（健康证明）</a:t>
            </a:r>
            <a:r>
              <a:rPr sz="2400">
                <a:latin typeface="宋体" panose="02010600030101010101" pitchFamily="2" charset="-122"/>
                <a:ea typeface="宋体" panose="02010600030101010101" pitchFamily="2" charset="-122"/>
                <a:cs typeface="宋体" panose="02010600030101010101" pitchFamily="2" charset="-122"/>
              </a:rPr>
              <a:t>。对体温或健康码异常、未佩戴口罩、拒不提供健康码（健康证明）的，拒绝其进入综合楼内部。</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同时，加强政策解释和耐心劝导，争取司乘人员的理解和支持，筑牢群防群控基础</a:t>
            </a:r>
            <a:r>
              <a:rPr sz="2400">
                <a:latin typeface="宋体" panose="02010600030101010101" pitchFamily="2" charset="-122"/>
                <a:ea typeface="宋体" panose="02010600030101010101" pitchFamily="2" charset="-122"/>
                <a:cs typeface="宋体" panose="02010600030101010101" pitchFamily="2" charset="-122"/>
              </a:rPr>
              <a:t>。</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355346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02</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科学调整综合楼功能区块</a:t>
              </a:r>
              <a:endParaRPr kumimoji="1" lang="zh-CN" sz="3600" b="1" dirty="0">
                <a:solidFill>
                  <a:schemeClr val="tx1"/>
                </a:solidFill>
              </a:endParaRPr>
            </a:p>
          </p:txBody>
        </p:sp>
      </p:grpSp>
      <p:cxnSp>
        <p:nvCxnSpPr>
          <p:cNvPr id="10" name="直接连接符 9"/>
          <p:cNvCxnSpPr/>
          <p:nvPr/>
        </p:nvCxnSpPr>
        <p:spPr>
          <a:xfrm>
            <a:off x="530225" y="43215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4537710"/>
            <a:ext cx="11273790"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优化综合楼内部客流线路组织，保障旅客在各功能区“好进快出”，非必要不经过其他功能区，避免人员交叉流动。</a:t>
            </a:r>
            <a:r>
              <a:rPr sz="2400">
                <a:latin typeface="宋体" panose="02010600030101010101" pitchFamily="2" charset="-122"/>
                <a:ea typeface="宋体" panose="02010600030101010101" pitchFamily="2" charset="-122"/>
                <a:cs typeface="宋体" panose="02010600030101010101" pitchFamily="2" charset="-122"/>
              </a:rPr>
              <a:t>有条件的应将公共卫生间和餐厅、便利店等经营区域分离设置，减少人员聚集。公共卫生间独立于综合楼设置的，要加强通风和消毒，司乘人员通过体温测量、佩戴口罩后方可进入。公共卫生间应配足洗手液，保持水龙头等供水设施正常工作，有条件的可在咨询台、收款台等处配备速干手消毒剂或感应式手消毒等设备。</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9"/>
    </p:custData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fe59f9ad88144a09c17ddd4932b1256"/>
          <p:cNvPicPr>
            <a:picLocks noChangeAspect="1"/>
          </p:cNvPicPr>
          <p:nvPr/>
        </p:nvPicPr>
        <p:blipFill>
          <a:blip r:embed="rId1">
            <a:alphaModFix amt="20000"/>
          </a:blip>
          <a:stretch>
            <a:fillRect/>
          </a:stretch>
        </p:blipFill>
        <p:spPr>
          <a:xfrm>
            <a:off x="-19050" y="-85725"/>
            <a:ext cx="12458700" cy="935228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9182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03</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优化查验服务</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16863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1902460"/>
            <a:ext cx="1126744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通过设置智能化体温检测设备、提前张贴健康二维码等方式，提高登记查验效率，减少人员聚集，</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实现全天候检测</a:t>
            </a:r>
            <a:r>
              <a:rPr sz="2400">
                <a:latin typeface="宋体" panose="02010600030101010101" pitchFamily="2" charset="-122"/>
                <a:ea typeface="宋体" panose="02010600030101010101" pitchFamily="2" charset="-122"/>
                <a:cs typeface="宋体" panose="02010600030101010101" pitchFamily="2" charset="-122"/>
              </a:rPr>
              <a:t>。入口（通道）处工作人员要</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为不会使用或者没有智能手机的老年人、儿童等人员提供代查健康码、协助信息填报登记等服务。</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361061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04</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规范临时隔离区设置</a:t>
              </a:r>
              <a:endParaRPr kumimoji="1" lang="zh-CN" sz="3600" b="1" dirty="0">
                <a:solidFill>
                  <a:schemeClr val="tx1"/>
                </a:solidFill>
              </a:endParaRPr>
            </a:p>
          </p:txBody>
        </p:sp>
      </p:grpSp>
      <p:cxnSp>
        <p:nvCxnSpPr>
          <p:cNvPr id="10" name="直接连接符 9"/>
          <p:cNvCxnSpPr/>
          <p:nvPr/>
        </p:nvCxnSpPr>
        <p:spPr>
          <a:xfrm>
            <a:off x="530225" y="43787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4594860"/>
            <a:ext cx="1127379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按照属地卫生健康部门要求，选择适宜区域规范设立临时隔离区，配合卫生健康部门工作人员做好异常人员引导、现场管理等工作。</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发现体温高于37.3℃或有呕吐、乏力、腹泻等症状的司乘人员，立即向属地联防联控机制报告</a:t>
            </a:r>
            <a:r>
              <a:rPr sz="2400">
                <a:latin typeface="宋体" panose="02010600030101010101" pitchFamily="2" charset="-122"/>
                <a:ea typeface="宋体" panose="02010600030101010101" pitchFamily="2" charset="-122"/>
                <a:cs typeface="宋体" panose="02010600030101010101" pitchFamily="2" charset="-122"/>
              </a:rPr>
              <a:t>。服务区引导和现场管理人员应专人专岗、闭环管理。</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9"/>
    </p:custData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fe59f9ad88144a09c17ddd4932b1256"/>
          <p:cNvPicPr>
            <a:picLocks noChangeAspect="1"/>
          </p:cNvPicPr>
          <p:nvPr/>
        </p:nvPicPr>
        <p:blipFill>
          <a:blip r:embed="rId1">
            <a:alphaModFix amt="20000"/>
          </a:blip>
          <a:stretch>
            <a:fillRect/>
          </a:stretch>
        </p:blipFill>
        <p:spPr>
          <a:xfrm>
            <a:off x="-19050" y="-85725"/>
            <a:ext cx="12458700" cy="935228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9182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05</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加强室内防控管理</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16863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1902460"/>
            <a:ext cx="11406505"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合理控制进入综合楼内人员数量，优化服务措施，减少排队等候时间，</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设置“1米线”，提醒司乘人员正确佩戴口罩、保持安全距离</a:t>
            </a:r>
            <a:r>
              <a:rPr sz="2400">
                <a:latin typeface="宋体" panose="02010600030101010101" pitchFamily="2" charset="-122"/>
                <a:ea typeface="宋体" panose="02010600030101010101" pitchFamily="2" charset="-122"/>
                <a:cs typeface="宋体" panose="02010600030101010101" pitchFamily="2" charset="-122"/>
              </a:rPr>
              <a:t>。</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加密室内通风换气频次</a:t>
            </a:r>
            <a:r>
              <a:rPr sz="2400">
                <a:latin typeface="宋体" panose="02010600030101010101" pitchFamily="2" charset="-122"/>
                <a:ea typeface="宋体" panose="02010600030101010101" pitchFamily="2" charset="-122"/>
                <a:cs typeface="宋体" panose="02010600030101010101" pitchFamily="2" charset="-122"/>
              </a:rPr>
              <a:t>，首选自然通风，也可采用机械排风。使用集中空调，应保障新风口和排风口保持一定距离，保持新风口清洁，以最大新风量运行，加强对冷凝水、冷却水等卫生管理。</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定期对公共用品和设施进行清洁消毒。</a:t>
            </a:r>
            <a:r>
              <a:rPr sz="2400">
                <a:latin typeface="宋体" panose="02010600030101010101" pitchFamily="2" charset="-122"/>
                <a:ea typeface="宋体" panose="02010600030101010101" pitchFamily="2" charset="-122"/>
                <a:cs typeface="宋体" panose="02010600030101010101" pitchFamily="2" charset="-122"/>
              </a:rPr>
              <a:t>对扶手、门把手等重点部位，适当增加消毒频次</a:t>
            </a:r>
            <a:r>
              <a:rPr lang="zh-CN" sz="2400">
                <a:latin typeface="宋体" panose="02010600030101010101" pitchFamily="2" charset="-122"/>
                <a:ea typeface="宋体" panose="02010600030101010101" pitchFamily="2" charset="-122"/>
                <a:cs typeface="宋体" panose="02010600030101010101" pitchFamily="2" charset="-122"/>
              </a:rPr>
              <a:t>。</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412496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06</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科学调整经营业态</a:t>
              </a:r>
              <a:endParaRPr kumimoji="1" lang="zh-CN" sz="3600" b="1" dirty="0">
                <a:solidFill>
                  <a:schemeClr val="tx1"/>
                </a:solidFill>
              </a:endParaRPr>
            </a:p>
          </p:txBody>
        </p:sp>
      </p:grpSp>
      <p:cxnSp>
        <p:nvCxnSpPr>
          <p:cNvPr id="10" name="直接连接符 9"/>
          <p:cNvCxnSpPr/>
          <p:nvPr/>
        </p:nvCxnSpPr>
        <p:spPr>
          <a:xfrm>
            <a:off x="530225" y="48930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5109210"/>
            <a:ext cx="1127379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根据疫情扩散风险及当地疫情防控要求，及时调整经营业态和营业时间，适当增加通风消毒频次，控制场所客流密度，避免人群聚集，降低传播风险。</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9"/>
    </p:custData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fe59f9ad88144a09c17ddd4932b1256"/>
          <p:cNvPicPr>
            <a:picLocks noChangeAspect="1"/>
          </p:cNvPicPr>
          <p:nvPr/>
        </p:nvPicPr>
        <p:blipFill>
          <a:blip r:embed="rId1">
            <a:alphaModFix amt="20000"/>
          </a:blip>
          <a:stretch>
            <a:fillRect/>
          </a:stretch>
        </p:blipFill>
        <p:spPr>
          <a:xfrm>
            <a:off x="-19050" y="-85725"/>
            <a:ext cx="12458700" cy="935228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9182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07</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加强食品外包装消毒</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16863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1902460"/>
            <a:ext cx="11406505"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对肉类等冷链食品外包装，严格采用有效的低温消毒方法进行消毒处理</a:t>
            </a:r>
            <a:r>
              <a:rPr sz="2400">
                <a:latin typeface="宋体" panose="02010600030101010101" pitchFamily="2" charset="-122"/>
                <a:ea typeface="宋体" panose="02010600030101010101" pitchFamily="2" charset="-122"/>
                <a:cs typeface="宋体" panose="02010600030101010101" pitchFamily="2" charset="-122"/>
              </a:rPr>
              <a:t>，并定期对消毒措施执行情况和效果进行评价。对其他货物外包装，根据消毒对象的特点，选择安全有效方式进行预防性消毒，同时做好消毒工作记录和质量控制。直接接触冷链货物的人员，应采取严格的防护措施，并避免货物紧贴面部、手触摸口鼻等动作。</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412496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08</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严格食品采购和加工</a:t>
              </a:r>
              <a:endParaRPr kumimoji="1" lang="zh-CN" sz="3600" b="1" dirty="0">
                <a:solidFill>
                  <a:schemeClr val="tx1"/>
                </a:solidFill>
              </a:endParaRPr>
            </a:p>
          </p:txBody>
        </p:sp>
      </p:grpSp>
      <p:cxnSp>
        <p:nvCxnSpPr>
          <p:cNvPr id="10" name="直接连接符 9"/>
          <p:cNvCxnSpPr/>
          <p:nvPr/>
        </p:nvCxnSpPr>
        <p:spPr>
          <a:xfrm>
            <a:off x="530225" y="48930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5109210"/>
            <a:ext cx="11273790"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坚持从正规渠道采购食品，保证来源可追溯</a:t>
            </a:r>
            <a:r>
              <a:rPr sz="2400">
                <a:latin typeface="宋体" panose="02010600030101010101" pitchFamily="2" charset="-122"/>
                <a:ea typeface="宋体" panose="02010600030101010101" pitchFamily="2" charset="-122"/>
                <a:cs typeface="宋体" panose="02010600030101010101" pitchFamily="2" charset="-122"/>
              </a:rPr>
              <a:t>。生熟要分开加工和存放。处理生肉、生水产品等食品，应避免交叉污染。加工肉、水产品等食物时要煮熟烧透，尽量不提供生的水产品。</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9"/>
    </p:custData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fe59f9ad88144a09c17ddd4932b1256"/>
          <p:cNvPicPr>
            <a:picLocks noChangeAspect="1"/>
          </p:cNvPicPr>
          <p:nvPr/>
        </p:nvPicPr>
        <p:blipFill>
          <a:blip r:embed="rId1">
            <a:alphaModFix amt="20000"/>
          </a:blip>
          <a:stretch>
            <a:fillRect/>
          </a:stretch>
        </p:blipFill>
        <p:spPr>
          <a:xfrm>
            <a:off x="-19050" y="-85725"/>
            <a:ext cx="12458700" cy="935228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09</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鼓励采用扫码支付</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1406505"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推荐顾客采用非接触扫码付费，收取现金时要做好防护及消毒。</a:t>
            </a:r>
            <a:r>
              <a:rPr sz="2400">
                <a:latin typeface="宋体" panose="02010600030101010101" pitchFamily="2" charset="-122"/>
                <a:ea typeface="宋体" panose="02010600030101010101" pitchFamily="2" charset="-122"/>
                <a:cs typeface="宋体" panose="02010600030101010101" pitchFamily="2" charset="-122"/>
              </a:rPr>
              <a:t>有条件的可在出入口等醒目位置，提供口罩等防护物资自助设备，方便司乘人员购买使用。</a:t>
            </a:r>
            <a:endParaRPr sz="2400">
              <a:latin typeface="宋体" panose="02010600030101010101" pitchFamily="2" charset="-122"/>
              <a:ea typeface="宋体" panose="02010600030101010101" pitchFamily="2" charset="-122"/>
              <a:cs typeface="宋体" panose="02010600030101010101" pitchFamily="2" charset="-122"/>
            </a:endParaRPr>
          </a:p>
        </p:txBody>
      </p:sp>
    </p:spTree>
    <p:custDataLst>
      <p:tags r:id="rId7"/>
    </p:custData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a:blip r:embed="rId1">
            <a:alphaModFix amt="20000"/>
          </a:blip>
          <a:stretch>
            <a:fillRect/>
          </a:stretch>
        </p:blipFill>
        <p:spPr>
          <a:xfrm>
            <a:off x="0" y="-742950"/>
            <a:ext cx="12325985" cy="9244330"/>
          </a:xfrm>
          <a:prstGeom prst="rect">
            <a:avLst/>
          </a:prstGeom>
          <a:noFill/>
          <a:ln w="9525">
            <a:noFill/>
          </a:ln>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solidFill>
                  <a:schemeClr val="lt1"/>
                </a:solidFill>
                <a:latin typeface="微软雅黑" panose="020B0503020204020204" pitchFamily="34" charset="-122"/>
                <a:ea typeface="微软雅黑" panose="020B0503020204020204" pitchFamily="34" charset="-122"/>
              </a:rPr>
              <a:t>做</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好</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防</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护</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共</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渡</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难</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关</a:t>
            </a:r>
            <a:endParaRPr lang="zh-CN" altLang="en-US" sz="900" dirty="0">
              <a:solidFill>
                <a:schemeClr val="lt1"/>
              </a:solidFill>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sp>
        <p:nvSpPr>
          <p:cNvPr id="3" name="矩形 2" descr="7b0a2020202022776f7264617274223a20227b5c2269645c223a32353030323631372c5c227469645c223a31333436397d220a7d0a"/>
          <p:cNvSpPr/>
          <p:nvPr/>
        </p:nvSpPr>
        <p:spPr>
          <a:xfrm>
            <a:off x="964106" y="203278"/>
            <a:ext cx="2418080" cy="768350"/>
          </a:xfrm>
          <a:prstGeom prst="rect">
            <a:avLst/>
          </a:prstGeom>
        </p:spPr>
        <p:txBody>
          <a:bodyPr wrap="none">
            <a:spAutoFit/>
            <a:scene3d>
              <a:camera prst="perspectiveFront" fov="5400000"/>
              <a:lightRig rig="threePt" dir="t">
                <a:rot lat="0" lon="0" rev="5400000"/>
              </a:lightRig>
            </a:scene3d>
            <a:sp3d prstMaterial="softEdge">
              <a:contourClr>
                <a:srgbClr val="0F79FA"/>
              </a:contourClr>
            </a:sp3d>
          </a:bodyPr>
          <a:lstStyle/>
          <a:p>
            <a:r>
              <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rPr>
              <a:t>第四部分</a:t>
            </a:r>
            <a:endPar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endParaRPr>
          </a:p>
        </p:txBody>
      </p:sp>
      <p:grpSp>
        <p:nvGrpSpPr>
          <p:cNvPr id="4" name="组合 3"/>
          <p:cNvGrpSpPr/>
          <p:nvPr/>
        </p:nvGrpSpPr>
        <p:grpSpPr>
          <a:xfrm>
            <a:off x="3382010" y="203200"/>
            <a:ext cx="3873500" cy="813435"/>
            <a:chOff x="5371645" y="2736813"/>
            <a:chExt cx="3493263" cy="813702"/>
          </a:xfrm>
        </p:grpSpPr>
        <p:sp>
          <p:nvSpPr>
            <p:cNvPr id="5" name="矩形: 圆角 4"/>
            <p:cNvSpPr/>
            <p:nvPr>
              <p:custDataLst>
                <p:tags r:id="rId4"/>
              </p:custDataLst>
            </p:nvPr>
          </p:nvSpPr>
          <p:spPr>
            <a:xfrm>
              <a:off x="5371645" y="2736813"/>
              <a:ext cx="3493263" cy="813702"/>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7" name="矩形 6"/>
            <p:cNvSpPr/>
            <p:nvPr>
              <p:custDataLst>
                <p:tags r:id="rId5"/>
              </p:custDataLst>
            </p:nvPr>
          </p:nvSpPr>
          <p:spPr>
            <a:xfrm>
              <a:off x="5441030" y="2841994"/>
              <a:ext cx="3353222" cy="583757"/>
            </a:xfrm>
            <a:prstGeom prst="rect">
              <a:avLst/>
            </a:prstGeom>
          </p:spPr>
          <p:txBody>
            <a:bodyPr wrap="square">
              <a:spAutoFit/>
            </a:bodyPr>
            <a:lstStyle/>
            <a:p>
              <a:pPr algn="dist"/>
              <a:r>
                <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rPr>
                <a:t>公路收费站</a:t>
              </a:r>
              <a:endPar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pic>
        <p:nvPicPr>
          <p:cNvPr id="10" name="图片 9" descr="中国公路矢量图(1)"/>
          <p:cNvPicPr>
            <a:picLocks noChangeAspect="1"/>
          </p:cNvPicPr>
          <p:nvPr/>
        </p:nvPicPr>
        <p:blipFill>
          <a:blip r:embed="rId6"/>
          <a:stretch>
            <a:fillRect/>
          </a:stretch>
        </p:blipFill>
        <p:spPr>
          <a:xfrm>
            <a:off x="291148" y="286385"/>
            <a:ext cx="580390" cy="601345"/>
          </a:xfrm>
          <a:prstGeom prst="rect">
            <a:avLst/>
          </a:prstGeom>
          <a:noFill/>
        </p:spPr>
      </p:pic>
      <p:sp>
        <p:nvSpPr>
          <p:cNvPr id="11" name="î$ļiḓê"/>
          <p:cNvSpPr txBox="1"/>
          <p:nvPr/>
        </p:nvSpPr>
        <p:spPr>
          <a:xfrm>
            <a:off x="4608830" y="3969385"/>
            <a:ext cx="3214370" cy="862965"/>
          </a:xfrm>
          <a:prstGeom prst="snip2DiagRect">
            <a:avLst/>
          </a:prstGeom>
          <a:gradFill>
            <a:gsLst>
              <a:gs pos="100000">
                <a:srgbClr val="F5BD7C">
                  <a:alpha val="0"/>
                </a:srgbClr>
              </a:gs>
              <a:gs pos="0">
                <a:srgbClr val="F6D1A7"/>
              </a:gs>
              <a:gs pos="100000">
                <a:srgbClr val="F4A850"/>
              </a:gs>
            </a:gsLst>
            <a:lin ang="2700000" scaled="1"/>
          </a:gradFill>
        </p:spPr>
        <p:txBody>
          <a:bodyPr wrap="none" lIns="108000" tIns="108000" rIns="108000" bIns="108000" rtlCol="0" anchor="ctr" anchorCtr="0">
            <a:noAutofit/>
          </a:bodyPr>
          <a:lstStyle>
            <a:defPPr>
              <a:defRPr lang="zh-CN"/>
            </a:defPPr>
            <a:lvl1pPr algn="ctr">
              <a:defRPr kumimoji="1"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ctr">
              <a:buClrTx/>
              <a:buSzTx/>
              <a:buFontTx/>
            </a:pPr>
            <a:r>
              <a:rPr lang="en-US" altLang="zh-CN" dirty="0">
                <a:solidFill>
                  <a:schemeClr val="tx1"/>
                </a:solidFill>
                <a:sym typeface="+mn-ea"/>
              </a:rPr>
              <a:t>2.</a:t>
            </a:r>
            <a:r>
              <a:rPr lang="zh-CN" altLang="en-US" dirty="0">
                <a:solidFill>
                  <a:schemeClr val="tx1"/>
                </a:solidFill>
                <a:sym typeface="+mn-ea"/>
              </a:rPr>
              <a:t>强化收费车道现场防控</a:t>
            </a:r>
            <a:endParaRPr lang="zh-CN" altLang="en-US" dirty="0">
              <a:solidFill>
                <a:schemeClr val="tx1"/>
              </a:solidFill>
              <a:sym typeface="+mn-ea"/>
            </a:endParaRPr>
          </a:p>
        </p:txBody>
      </p:sp>
      <p:sp>
        <p:nvSpPr>
          <p:cNvPr id="8" name="iśľiḍe"/>
          <p:cNvSpPr txBox="1"/>
          <p:nvPr/>
        </p:nvSpPr>
        <p:spPr>
          <a:xfrm>
            <a:off x="8468360" y="3969385"/>
            <a:ext cx="3474720" cy="862965"/>
          </a:xfrm>
          <a:prstGeom prst="snip2DiagRect">
            <a:avLst/>
          </a:prstGeom>
          <a:gradFill>
            <a:gsLst>
              <a:gs pos="100000">
                <a:srgbClr val="F5BD7C">
                  <a:alpha val="0"/>
                </a:srgbClr>
              </a:gs>
              <a:gs pos="0">
                <a:srgbClr val="F6D1A7"/>
              </a:gs>
              <a:gs pos="100000">
                <a:srgbClr val="F4A850"/>
              </a:gs>
            </a:gsLst>
            <a:lin ang="2700000" scaled="1"/>
          </a:gradFill>
        </p:spPr>
        <p:txBody>
          <a:bodyPr wrap="none" lIns="108000" tIns="108000" rIns="108000" bIns="108000" rtlCol="0" anchor="ctr" anchorCtr="0">
            <a:noAutofit/>
          </a:bodyPr>
          <a:lstStyle>
            <a:defPPr>
              <a:defRPr lang="zh-CN"/>
            </a:defPPr>
            <a:lvl1pPr algn="ctr">
              <a:defRPr kumimoji="1"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ctr">
              <a:buClrTx/>
              <a:buSzTx/>
              <a:buFontTx/>
            </a:pPr>
            <a:r>
              <a:rPr lang="en-US" altLang="zh-CN" dirty="0">
                <a:solidFill>
                  <a:schemeClr val="tx1"/>
                </a:solidFill>
                <a:sym typeface="+mn-ea"/>
              </a:rPr>
              <a:t>3.</a:t>
            </a:r>
            <a:r>
              <a:rPr lang="zh-CN" altLang="en-US" dirty="0">
                <a:solidFill>
                  <a:schemeClr val="tx1"/>
                </a:solidFill>
                <a:sym typeface="+mn-ea"/>
              </a:rPr>
              <a:t>加强电子不停车收费宣传和服务</a:t>
            </a:r>
            <a:endParaRPr lang="zh-CN" altLang="en-US" dirty="0">
              <a:solidFill>
                <a:schemeClr val="tx1"/>
              </a:solidFill>
              <a:sym typeface="+mn-ea"/>
            </a:endParaRPr>
          </a:p>
        </p:txBody>
      </p:sp>
      <p:sp>
        <p:nvSpPr>
          <p:cNvPr id="14" name="iŝliḑe"/>
          <p:cNvSpPr txBox="1"/>
          <p:nvPr/>
        </p:nvSpPr>
        <p:spPr>
          <a:xfrm>
            <a:off x="383540" y="3969385"/>
            <a:ext cx="3214370" cy="862965"/>
          </a:xfrm>
          <a:prstGeom prst="snip2DiagRect">
            <a:avLst/>
          </a:prstGeom>
          <a:gradFill>
            <a:gsLst>
              <a:gs pos="100000">
                <a:srgbClr val="F5BD7C">
                  <a:alpha val="0"/>
                </a:srgbClr>
              </a:gs>
              <a:gs pos="0">
                <a:srgbClr val="F6D1A7"/>
              </a:gs>
              <a:gs pos="100000">
                <a:srgbClr val="F4A850"/>
              </a:gs>
            </a:gsLst>
            <a:lin ang="2700000" scaled="1"/>
          </a:gradFill>
        </p:spPr>
        <p:txBody>
          <a:bodyPr wrap="none" lIns="108000" tIns="108000" rIns="108000" bIns="108000" rtlCol="0" anchor="ctr" anchorCtr="0">
            <a:noAutofit/>
          </a:bodyPr>
          <a:lstStyle>
            <a:defPPr>
              <a:defRPr lang="zh-CN"/>
            </a:defPPr>
            <a:lvl1pPr algn="ctr">
              <a:defRPr kumimoji="1"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altLang="zh-CN" dirty="0">
                <a:solidFill>
                  <a:schemeClr val="tx1"/>
                </a:solidFill>
              </a:rPr>
              <a:t>1.</a:t>
            </a:r>
            <a:r>
              <a:rPr lang="zh-CN" altLang="en-US" dirty="0">
                <a:solidFill>
                  <a:schemeClr val="tx1"/>
                </a:solidFill>
              </a:rPr>
              <a:t>加强通行介质管理</a:t>
            </a:r>
            <a:endParaRPr lang="zh-CN" altLang="en-US" dirty="0">
              <a:solidFill>
                <a:schemeClr val="tx1"/>
              </a:solidFill>
            </a:endParaRPr>
          </a:p>
        </p:txBody>
      </p:sp>
      <p:grpSp>
        <p:nvGrpSpPr>
          <p:cNvPr id="43" name="组合 42"/>
          <p:cNvGrpSpPr/>
          <p:nvPr/>
        </p:nvGrpSpPr>
        <p:grpSpPr>
          <a:xfrm>
            <a:off x="4279265" y="2176145"/>
            <a:ext cx="3873500" cy="813435"/>
            <a:chOff x="5371645" y="2736813"/>
            <a:chExt cx="3493263" cy="813702"/>
          </a:xfrm>
          <a:gradFill>
            <a:gsLst>
              <a:gs pos="50000">
                <a:srgbClr val="ED8D72"/>
              </a:gs>
              <a:gs pos="0">
                <a:srgbClr val="F3B3A1"/>
              </a:gs>
              <a:gs pos="100000">
                <a:srgbClr val="E66643"/>
              </a:gs>
            </a:gsLst>
            <a:lin scaled="1"/>
          </a:gradFill>
        </p:grpSpPr>
        <p:sp>
          <p:nvSpPr>
            <p:cNvPr id="45" name="矩形: 圆角 4"/>
            <p:cNvSpPr/>
            <p:nvPr>
              <p:custDataLst>
                <p:tags r:id="rId7"/>
              </p:custDataLst>
            </p:nvPr>
          </p:nvSpPr>
          <p:spPr>
            <a:xfrm>
              <a:off x="5371645" y="2736813"/>
              <a:ext cx="3493263" cy="8137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46" name="矩形 45"/>
            <p:cNvSpPr/>
            <p:nvPr>
              <p:custDataLst>
                <p:tags r:id="rId8"/>
              </p:custDataLst>
            </p:nvPr>
          </p:nvSpPr>
          <p:spPr>
            <a:xfrm>
              <a:off x="5441030" y="2841994"/>
              <a:ext cx="3353222" cy="583757"/>
            </a:xfrm>
            <a:prstGeom prst="rect">
              <a:avLst/>
            </a:prstGeom>
            <a:grpFill/>
          </p:spPr>
          <p:txBody>
            <a:bodyPr wrap="square">
              <a:spAutoFit/>
            </a:bodyPr>
            <a:lstStyle/>
            <a:p>
              <a:pPr algn="dist"/>
              <a:r>
                <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rPr>
                <a:t>收费站防控要点</a:t>
              </a:r>
              <a:endPar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grpSp>
        <p:nvGrpSpPr>
          <p:cNvPr id="17" name="组合 16"/>
          <p:cNvGrpSpPr/>
          <p:nvPr/>
        </p:nvGrpSpPr>
        <p:grpSpPr>
          <a:xfrm>
            <a:off x="1990725" y="2989580"/>
            <a:ext cx="8214995" cy="981710"/>
            <a:chOff x="3135" y="4708"/>
            <a:chExt cx="12937" cy="1546"/>
          </a:xfrm>
        </p:grpSpPr>
        <p:cxnSp>
          <p:nvCxnSpPr>
            <p:cNvPr id="47" name="曲线连接符 46"/>
            <p:cNvCxnSpPr>
              <a:stCxn id="45" idx="2"/>
              <a:endCxn id="14" idx="3"/>
            </p:cNvCxnSpPr>
            <p:nvPr/>
          </p:nvCxnSpPr>
          <p:spPr>
            <a:xfrm rot="5400000">
              <a:off x="5691" y="2153"/>
              <a:ext cx="1543" cy="6654"/>
            </a:xfrm>
            <a:prstGeom prst="curvedConnector3">
              <a:avLst>
                <a:gd name="adj1" fmla="val 50000"/>
              </a:avLst>
            </a:prstGeom>
            <a:ln w="19050">
              <a:tailEnd type="arrow" w="lg" len="lg"/>
            </a:ln>
          </p:spPr>
          <p:style>
            <a:lnRef idx="3">
              <a:schemeClr val="dk1"/>
            </a:lnRef>
            <a:fillRef idx="0">
              <a:schemeClr val="dk1"/>
            </a:fillRef>
            <a:effectRef idx="2">
              <a:schemeClr val="dk1"/>
            </a:effectRef>
            <a:fontRef idx="minor">
              <a:schemeClr val="tx1"/>
            </a:fontRef>
          </p:style>
        </p:cxnSp>
        <p:cxnSp>
          <p:nvCxnSpPr>
            <p:cNvPr id="48" name="曲线连接符 47"/>
            <p:cNvCxnSpPr>
              <a:stCxn id="45" idx="2"/>
              <a:endCxn id="11" idx="3"/>
            </p:cNvCxnSpPr>
            <p:nvPr/>
          </p:nvCxnSpPr>
          <p:spPr>
            <a:xfrm rot="5400000" flipV="1">
              <a:off x="9018" y="5480"/>
              <a:ext cx="1543" cy="5"/>
            </a:xfrm>
            <a:prstGeom prst="curvedConnector2">
              <a:avLst/>
            </a:prstGeom>
            <a:ln w="19050">
              <a:tailEnd type="arrow" w="lg" len="lg"/>
            </a:ln>
          </p:spPr>
          <p:style>
            <a:lnRef idx="3">
              <a:schemeClr val="dk1"/>
            </a:lnRef>
            <a:fillRef idx="0">
              <a:schemeClr val="dk1"/>
            </a:fillRef>
            <a:effectRef idx="2">
              <a:schemeClr val="dk1"/>
            </a:effectRef>
            <a:fontRef idx="minor">
              <a:schemeClr val="tx1"/>
            </a:fontRef>
          </p:style>
        </p:cxnSp>
        <p:cxnSp>
          <p:nvCxnSpPr>
            <p:cNvPr id="49" name="曲线连接符 48"/>
            <p:cNvCxnSpPr>
              <a:stCxn id="45" idx="2"/>
              <a:endCxn id="8" idx="3"/>
            </p:cNvCxnSpPr>
            <p:nvPr/>
          </p:nvCxnSpPr>
          <p:spPr>
            <a:xfrm rot="5400000" flipV="1">
              <a:off x="12159" y="2338"/>
              <a:ext cx="1543" cy="6283"/>
            </a:xfrm>
            <a:prstGeom prst="curvedConnector3">
              <a:avLst>
                <a:gd name="adj1" fmla="val 50032"/>
              </a:avLst>
            </a:prstGeom>
            <a:ln w="19050">
              <a:tailEnd type="arrow" w="lg" len="lg"/>
            </a:ln>
          </p:spPr>
          <p:style>
            <a:lnRef idx="3">
              <a:schemeClr val="dk1"/>
            </a:lnRef>
            <a:fillRef idx="0">
              <a:schemeClr val="dk1"/>
            </a:fillRef>
            <a:effectRef idx="2">
              <a:schemeClr val="dk1"/>
            </a:effectRef>
            <a:fontRef idx="minor">
              <a:schemeClr val="tx1"/>
            </a:fontRef>
          </p:style>
        </p:cxnSp>
      </p:gr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bldLvl="0" animBg="1"/>
      <p:bldP spid="11" grpId="1" animBg="1"/>
      <p:bldP spid="8" grpId="0" bldLvl="0" animBg="1"/>
      <p:bldP spid="8" grpId="1" animBg="1"/>
      <p:bldP spid="14" grpId="0" bldLvl="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alphaModFix amt="20000"/>
          </a:blip>
          <a:stretch>
            <a:fillRect/>
          </a:stretch>
        </p:blipFill>
        <p:spPr>
          <a:xfrm>
            <a:off x="0" y="-742950"/>
            <a:ext cx="12325985" cy="9244330"/>
          </a:xfrm>
          <a:prstGeom prst="rect">
            <a:avLst/>
          </a:prstGeom>
          <a:noFill/>
          <a:ln w="9525">
            <a:noFill/>
          </a:ln>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992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01</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加强通行介质管理</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673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83460"/>
            <a:ext cx="11267440"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安排专人对回收和库存的通行介质，以可用于表面消毒的消毒剂进行喷洒或擦拭消毒</a:t>
            </a:r>
            <a:r>
              <a:rPr sz="2400">
                <a:latin typeface="宋体" panose="02010600030101010101" pitchFamily="2" charset="-122"/>
                <a:ea typeface="宋体" panose="02010600030101010101" pitchFamily="2" charset="-122"/>
                <a:cs typeface="宋体" panose="02010600030101010101" pitchFamily="2" charset="-122"/>
              </a:rPr>
              <a:t>，或采用经验证安全有效的物理消毒方法和其他无害化处理方法，确保通行介质安全卫生。</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收费人员在收发环节，应按要求佩戴口罩和手套等防护用品</a:t>
            </a:r>
            <a:r>
              <a:rPr sz="2400">
                <a:latin typeface="宋体" panose="02010600030101010101" pitchFamily="2" charset="-122"/>
                <a:ea typeface="宋体" panose="02010600030101010101" pitchFamily="2" charset="-122"/>
                <a:cs typeface="宋体" panose="02010600030101010101" pitchFamily="2" charset="-122"/>
              </a:rPr>
              <a:t>，确保通行介质规范卫生收发。</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399161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02</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强化收费车道现场防控</a:t>
              </a:r>
              <a:endParaRPr kumimoji="1" lang="zh-CN" sz="3600" b="1" dirty="0">
                <a:solidFill>
                  <a:schemeClr val="tx1"/>
                </a:solidFill>
              </a:endParaRPr>
            </a:p>
          </p:txBody>
        </p:sp>
      </p:grpSp>
      <p:cxnSp>
        <p:nvCxnSpPr>
          <p:cNvPr id="10" name="直接连接符 9"/>
          <p:cNvCxnSpPr/>
          <p:nvPr/>
        </p:nvCxnSpPr>
        <p:spPr>
          <a:xfrm>
            <a:off x="530225" y="47597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4975860"/>
            <a:ext cx="11273790"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根据流量及时增开车道，实现“快收快走”，尽量避免司乘人员下车走动</a:t>
            </a:r>
            <a:r>
              <a:rPr sz="2400">
                <a:latin typeface="宋体" panose="02010600030101010101" pitchFamily="2" charset="-122"/>
                <a:ea typeface="宋体" panose="02010600030101010101" pitchFamily="2" charset="-122"/>
                <a:cs typeface="宋体" panose="02010600030101010101" pitchFamily="2" charset="-122"/>
              </a:rPr>
              <a:t>。做好现场人员防护、设备消毒等工作。有条件的，可设置非接触式智能化收费设施</a:t>
            </a:r>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9"/>
    </p:custData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alphaModFix amt="20000"/>
          </a:blip>
          <a:stretch>
            <a:fillRect/>
          </a:stretch>
        </p:blipFill>
        <p:spPr>
          <a:xfrm>
            <a:off x="0" y="-742950"/>
            <a:ext cx="12325985" cy="9244330"/>
          </a:xfrm>
          <a:prstGeom prst="rect">
            <a:avLst/>
          </a:prstGeom>
          <a:noFill/>
          <a:ln w="9525">
            <a:noFill/>
          </a:ln>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5913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03</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加强电子不停车收费宣传和服务</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359422"/>
            <a:ext cx="711200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575560"/>
            <a:ext cx="1126744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进一步强化宣传，</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优化ETC发行和使用服务，引导公众安装使用ETC</a:t>
            </a:r>
            <a:r>
              <a:rPr sz="2400">
                <a:latin typeface="宋体" panose="02010600030101010101" pitchFamily="2" charset="-122"/>
                <a:ea typeface="宋体" panose="02010600030101010101" pitchFamily="2" charset="-122"/>
                <a:cs typeface="宋体" panose="02010600030101010101" pitchFamily="2" charset="-122"/>
              </a:rPr>
              <a:t>，减少车辆停靠时间，尽可能减少通行介质使用，</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杜绝疫情传播风险</a:t>
            </a:r>
            <a:r>
              <a:rPr sz="2400">
                <a:latin typeface="宋体" panose="02010600030101010101" pitchFamily="2" charset="-122"/>
                <a:ea typeface="宋体" panose="02010600030101010101" pitchFamily="2" charset="-122"/>
                <a:cs typeface="宋体" panose="02010600030101010101" pitchFamily="2" charset="-122"/>
              </a:rPr>
              <a:t>。</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9315055769906c937645a7d0ff713191"/>
          <p:cNvPicPr>
            <a:picLocks noChangeAspect="1"/>
          </p:cNvPicPr>
          <p:nvPr/>
        </p:nvPicPr>
        <p:blipFill>
          <a:blip r:embed="rId1">
            <a:alphaModFix amt="20000"/>
          </a:blip>
          <a:stretch>
            <a:fillRect/>
          </a:stretch>
        </p:blipFill>
        <p:spPr>
          <a:xfrm>
            <a:off x="-52070" y="0"/>
            <a:ext cx="12244705" cy="8163560"/>
          </a:xfrm>
          <a:prstGeom prst="rect">
            <a:avLst/>
          </a:prstGeom>
        </p:spPr>
      </p:pic>
      <p:pic>
        <p:nvPicPr>
          <p:cNvPr id="9" name="图片 8" descr="51miz-E1109661-ABE361C0"/>
          <p:cNvPicPr>
            <a:picLocks noChangeAspect="1"/>
          </p:cNvPicPr>
          <p:nvPr/>
        </p:nvPicPr>
        <p:blipFill>
          <a:blip r:embed="rId2"/>
          <a:stretch>
            <a:fillRect/>
          </a:stretch>
        </p:blipFill>
        <p:spPr>
          <a:xfrm>
            <a:off x="10234295" y="196850"/>
            <a:ext cx="1708785" cy="1281430"/>
          </a:xfrm>
          <a:prstGeom prst="rect">
            <a:avLst/>
          </a:prstGeom>
        </p:spPr>
      </p:pic>
      <p:pic>
        <p:nvPicPr>
          <p:cNvPr id="2" name="图片 1" descr="中国公路矢量图(1)"/>
          <p:cNvPicPr>
            <a:picLocks noChangeAspect="1"/>
          </p:cNvPicPr>
          <p:nvPr/>
        </p:nvPicPr>
        <p:blipFill>
          <a:blip r:embed="rId3"/>
          <a:stretch>
            <a:fillRect/>
          </a:stretch>
        </p:blipFill>
        <p:spPr>
          <a:xfrm>
            <a:off x="291148" y="286385"/>
            <a:ext cx="580390" cy="601345"/>
          </a:xfrm>
          <a:prstGeom prst="rect">
            <a:avLst/>
          </a:prstGeom>
          <a:noFill/>
        </p:spPr>
      </p:pic>
      <p:grpSp>
        <p:nvGrpSpPr>
          <p:cNvPr id="34" name="组合 33"/>
          <p:cNvGrpSpPr/>
          <p:nvPr/>
        </p:nvGrpSpPr>
        <p:grpSpPr>
          <a:xfrm>
            <a:off x="4420025" y="3771032"/>
            <a:ext cx="2274570" cy="2783840"/>
            <a:chOff x="800468" y="2814187"/>
            <a:chExt cx="2274570" cy="2783840"/>
          </a:xfrm>
        </p:grpSpPr>
        <p:sp>
          <p:nvSpPr>
            <p:cNvPr id="35" name="íṧļidé"/>
            <p:cNvSpPr txBox="1"/>
            <p:nvPr/>
          </p:nvSpPr>
          <p:spPr bwMode="auto">
            <a:xfrm>
              <a:off x="1587868" y="2814187"/>
              <a:ext cx="1099820" cy="269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ctr">
                <a:lnSpc>
                  <a:spcPct val="110000"/>
                </a:lnSpc>
                <a:spcBef>
                  <a:spcPct val="0"/>
                </a:spcBef>
              </a:pPr>
              <a:r>
                <a:rPr lang="zh-CN" altLang="en-US" sz="1600" b="1" dirty="0">
                  <a:solidFill>
                    <a:schemeClr val="tx1"/>
                  </a:solidFill>
                  <a:latin typeface="微软雅黑" panose="020B0503020204020204" pitchFamily="34" charset="-122"/>
                  <a:ea typeface="微软雅黑" panose="020B0503020204020204" pitchFamily="34" charset="-122"/>
                </a:rPr>
                <a:t>加强员工就餐管理</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36" name="íśḷiḋê"/>
            <p:cNvSpPr/>
            <p:nvPr>
              <p:custDataLst>
                <p:tags r:id="rId4"/>
              </p:custDataLst>
            </p:nvPr>
          </p:nvSpPr>
          <p:spPr bwMode="auto">
            <a:xfrm>
              <a:off x="800468" y="4335012"/>
              <a:ext cx="2274570" cy="126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50000"/>
                </a:lnSpc>
                <a:spcBef>
                  <a:spcPct val="0"/>
                </a:spcBef>
              </a:pPr>
              <a:endParaRPr lang="en-US" altLang="zh-CN" sz="1600" dirty="0">
                <a:solidFill>
                  <a:schemeClr val="tx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1313391" y="4113297"/>
            <a:ext cx="2817495" cy="2352675"/>
            <a:chOff x="338188" y="3245352"/>
            <a:chExt cx="2817495" cy="2352675"/>
          </a:xfrm>
        </p:grpSpPr>
        <p:sp>
          <p:nvSpPr>
            <p:cNvPr id="38" name="íṧļidé"/>
            <p:cNvSpPr txBox="1"/>
            <p:nvPr/>
          </p:nvSpPr>
          <p:spPr bwMode="auto">
            <a:xfrm>
              <a:off x="338188" y="3245352"/>
              <a:ext cx="1167765" cy="210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lstStyle/>
            <a:p>
              <a:pPr algn="ctr">
                <a:lnSpc>
                  <a:spcPct val="110000"/>
                </a:lnSpc>
                <a:spcBef>
                  <a:spcPct val="0"/>
                </a:spcBef>
              </a:pPr>
              <a:r>
                <a:rPr lang="zh-CN" altLang="en-US" sz="1600" b="1" dirty="0">
                  <a:solidFill>
                    <a:schemeClr val="tx1"/>
                  </a:solidFill>
                  <a:latin typeface="微软雅黑" panose="020B0503020204020204" pitchFamily="34" charset="-122"/>
                  <a:ea typeface="微软雅黑" panose="020B0503020204020204" pitchFamily="34" charset="-122"/>
                </a:rPr>
                <a:t>加强员工上岗管理</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39" name="íśḷiḋê"/>
            <p:cNvSpPr/>
            <p:nvPr>
              <p:custDataLst>
                <p:tags r:id="rId5"/>
              </p:custDataLst>
            </p:nvPr>
          </p:nvSpPr>
          <p:spPr bwMode="auto">
            <a:xfrm>
              <a:off x="780148" y="4335012"/>
              <a:ext cx="2375535" cy="126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lnSpc>
                  <a:spcPct val="150000"/>
                </a:lnSpc>
                <a:spcBef>
                  <a:spcPct val="0"/>
                </a:spcBef>
              </a:pPr>
              <a:endParaRPr lang="zh-CN" altLang="en-US" sz="1600" dirty="0">
                <a:solidFill>
                  <a:schemeClr val="tx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7371257" y="3041094"/>
            <a:ext cx="2941320" cy="3399155"/>
            <a:chOff x="36563" y="4335012"/>
            <a:chExt cx="2941320" cy="3399155"/>
          </a:xfrm>
        </p:grpSpPr>
        <p:sp>
          <p:nvSpPr>
            <p:cNvPr id="41" name="íṧļidé"/>
            <p:cNvSpPr txBox="1"/>
            <p:nvPr/>
          </p:nvSpPr>
          <p:spPr bwMode="auto">
            <a:xfrm>
              <a:off x="36563" y="5139557"/>
              <a:ext cx="1037590" cy="259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ctr">
                <a:lnSpc>
                  <a:spcPct val="110000"/>
                </a:lnSpc>
                <a:spcBef>
                  <a:spcPct val="0"/>
                </a:spcBef>
              </a:pPr>
              <a:r>
                <a:rPr lang="zh-CN" altLang="en-US" sz="1600" b="1" dirty="0">
                  <a:solidFill>
                    <a:schemeClr val="tx1"/>
                  </a:solidFill>
                  <a:latin typeface="微软雅黑" panose="020B0503020204020204" pitchFamily="34" charset="-122"/>
                  <a:ea typeface="微软雅黑" panose="020B0503020204020204" pitchFamily="34" charset="-122"/>
                </a:rPr>
                <a:t>加强员工个人防护</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42" name="íśḷiḋê"/>
            <p:cNvSpPr/>
            <p:nvPr>
              <p:custDataLst>
                <p:tags r:id="rId6"/>
              </p:custDataLst>
            </p:nvPr>
          </p:nvSpPr>
          <p:spPr bwMode="auto">
            <a:xfrm>
              <a:off x="906513" y="4335012"/>
              <a:ext cx="2071370" cy="126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50000"/>
                </a:lnSpc>
                <a:spcBef>
                  <a:spcPct val="0"/>
                </a:spcBef>
              </a:pP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2923143" y="3401740"/>
            <a:ext cx="1745614" cy="5099640"/>
            <a:chOff x="1003668" y="2928054"/>
            <a:chExt cx="5783876" cy="2669973"/>
          </a:xfrm>
        </p:grpSpPr>
        <p:sp>
          <p:nvSpPr>
            <p:cNvPr id="50" name="íṧļidé"/>
            <p:cNvSpPr txBox="1"/>
            <p:nvPr/>
          </p:nvSpPr>
          <p:spPr bwMode="auto">
            <a:xfrm>
              <a:off x="1096239" y="2928054"/>
              <a:ext cx="5691305" cy="185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lstStyle/>
            <a:p>
              <a:pPr algn="ctr">
                <a:lnSpc>
                  <a:spcPct val="110000"/>
                </a:lnSpc>
                <a:spcBef>
                  <a:spcPct val="0"/>
                </a:spcBef>
              </a:pPr>
              <a:r>
                <a:rPr lang="zh-CN" altLang="en-US" sz="1600" b="1" dirty="0">
                  <a:solidFill>
                    <a:schemeClr val="tx1"/>
                  </a:solidFill>
                  <a:latin typeface="微软雅黑" panose="020B0503020204020204" pitchFamily="34" charset="-122"/>
                  <a:ea typeface="微软雅黑" panose="020B0503020204020204" pitchFamily="34" charset="-122"/>
                </a:rPr>
                <a:t>加强员工核酸检测和疫苗接种</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51" name="íśḷiḋê"/>
            <p:cNvSpPr/>
            <p:nvPr>
              <p:custDataLst>
                <p:tags r:id="rId7"/>
              </p:custDataLst>
            </p:nvPr>
          </p:nvSpPr>
          <p:spPr bwMode="auto">
            <a:xfrm>
              <a:off x="1003668" y="4335012"/>
              <a:ext cx="2223135" cy="126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lnSpc>
                  <a:spcPct val="150000"/>
                </a:lnSpc>
                <a:spcBef>
                  <a:spcPct val="0"/>
                </a:spcBef>
              </a:pPr>
              <a:endParaRPr lang="zh-CN" altLang="en-US" sz="1600" dirty="0">
                <a:solidFill>
                  <a:schemeClr val="tx1"/>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8788577" y="3608149"/>
            <a:ext cx="2071370" cy="3954780"/>
            <a:chOff x="906513" y="1643247"/>
            <a:chExt cx="2071370" cy="3954780"/>
          </a:xfrm>
        </p:grpSpPr>
        <p:sp>
          <p:nvSpPr>
            <p:cNvPr id="54" name="íṧļidé"/>
            <p:cNvSpPr txBox="1"/>
            <p:nvPr/>
          </p:nvSpPr>
          <p:spPr bwMode="auto">
            <a:xfrm>
              <a:off x="1380858" y="1643247"/>
              <a:ext cx="1122680" cy="301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a:bodyPr>
            <a:lstStyle/>
            <a:p>
              <a:pPr algn="ctr">
                <a:lnSpc>
                  <a:spcPct val="110000"/>
                </a:lnSpc>
                <a:spcBef>
                  <a:spcPct val="0"/>
                </a:spcBef>
              </a:pPr>
              <a:r>
                <a:rPr lang="zh-CN" altLang="en-US" sz="1600" b="1" dirty="0">
                  <a:solidFill>
                    <a:schemeClr val="tx1"/>
                  </a:solidFill>
                  <a:latin typeface="微软雅黑" panose="020B0503020204020204" pitchFamily="34" charset="-122"/>
                  <a:ea typeface="微软雅黑" panose="020B0503020204020204" pitchFamily="34" charset="-122"/>
                </a:rPr>
                <a:t>加强防控物资储备</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55" name="íśḷiḋê"/>
            <p:cNvSpPr/>
            <p:nvPr>
              <p:custDataLst>
                <p:tags r:id="rId8"/>
              </p:custDataLst>
            </p:nvPr>
          </p:nvSpPr>
          <p:spPr bwMode="auto">
            <a:xfrm>
              <a:off x="906513" y="4335012"/>
              <a:ext cx="2071370" cy="126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50000"/>
                </a:lnSpc>
                <a:spcBef>
                  <a:spcPct val="0"/>
                </a:spcBef>
              </a:pPr>
              <a:endParaRPr lang="zh-CN" altLang="en-US" sz="1600" dirty="0">
                <a:solidFill>
                  <a:schemeClr val="tx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3620770" y="180340"/>
            <a:ext cx="3873500" cy="813435"/>
            <a:chOff x="5371645" y="2736813"/>
            <a:chExt cx="3493263" cy="813702"/>
          </a:xfrm>
        </p:grpSpPr>
        <p:sp>
          <p:nvSpPr>
            <p:cNvPr id="57" name="矩形: 圆角 4"/>
            <p:cNvSpPr/>
            <p:nvPr>
              <p:custDataLst>
                <p:tags r:id="rId9"/>
              </p:custDataLst>
            </p:nvPr>
          </p:nvSpPr>
          <p:spPr>
            <a:xfrm>
              <a:off x="5371645" y="2736813"/>
              <a:ext cx="3493263" cy="813702"/>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58" name="矩形 57"/>
            <p:cNvSpPr/>
            <p:nvPr>
              <p:custDataLst>
                <p:tags r:id="rId10"/>
              </p:custDataLst>
            </p:nvPr>
          </p:nvSpPr>
          <p:spPr>
            <a:xfrm>
              <a:off x="5441030" y="2841994"/>
              <a:ext cx="3353222" cy="583757"/>
            </a:xfrm>
            <a:prstGeom prst="rect">
              <a:avLst/>
            </a:prstGeom>
          </p:spPr>
          <p:txBody>
            <a:bodyPr wrap="square">
              <a:spAutoFit/>
            </a:bodyPr>
            <a:lstStyle/>
            <a:p>
              <a:pPr algn="dist"/>
              <a:r>
                <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rPr>
                <a:t>内部防控管理</a:t>
              </a:r>
              <a:endPar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grpSp>
        <p:nvGrpSpPr>
          <p:cNvPr id="20" name="组合 19"/>
          <p:cNvGrpSpPr/>
          <p:nvPr/>
        </p:nvGrpSpPr>
        <p:grpSpPr>
          <a:xfrm>
            <a:off x="1313180" y="4321810"/>
            <a:ext cx="9668510" cy="361315"/>
            <a:chOff x="2068" y="6806"/>
            <a:chExt cx="15226" cy="569"/>
          </a:xfrm>
        </p:grpSpPr>
        <p:grpSp>
          <p:nvGrpSpPr>
            <p:cNvPr id="6" name="组合 5"/>
            <p:cNvGrpSpPr/>
            <p:nvPr/>
          </p:nvGrpSpPr>
          <p:grpSpPr>
            <a:xfrm>
              <a:off x="2068" y="6857"/>
              <a:ext cx="15226" cy="471"/>
              <a:chOff x="780089" y="3476145"/>
              <a:chExt cx="9668510" cy="298890"/>
            </a:xfrm>
          </p:grpSpPr>
          <p:cxnSp>
            <p:nvCxnSpPr>
              <p:cNvPr id="8" name="直接箭头连接符 7"/>
              <p:cNvCxnSpPr/>
              <p:nvPr>
                <p:custDataLst>
                  <p:tags r:id="rId11"/>
                </p:custDataLst>
              </p:nvPr>
            </p:nvCxnSpPr>
            <p:spPr>
              <a:xfrm flipH="1">
                <a:off x="780089" y="3624442"/>
                <a:ext cx="9668510" cy="0"/>
              </a:xfrm>
              <a:prstGeom prst="straightConnector1">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rotWithShape="1">
              <a:blip r:embed="rId12" cstate="print">
                <a:alphaModFix amt="0"/>
                <a:extLst>
                  <a:ext uri="{28A0092B-C50C-407E-A947-70E740481C1C}">
                    <a14:useLocalDpi xmlns:a14="http://schemas.microsoft.com/office/drawing/2010/main" val="0"/>
                  </a:ext>
                </a:extLst>
              </a:blip>
              <a:srcRect l="80400" t="5984" r="10177" b="77264"/>
              <a:stretch>
                <a:fillRect/>
              </a:stretch>
            </p:blipFill>
            <p:spPr>
              <a:xfrm rot="20817999">
                <a:off x="1250970" y="3479320"/>
                <a:ext cx="295714" cy="295714"/>
              </a:xfrm>
              <a:prstGeom prst="ellipse">
                <a:avLst/>
              </a:prstGeom>
              <a:gradFill>
                <a:gsLst>
                  <a:gs pos="0">
                    <a:srgbClr val="E30000"/>
                  </a:gs>
                  <a:gs pos="100000">
                    <a:srgbClr val="760303"/>
                  </a:gs>
                </a:gsLst>
                <a:lin ang="2700000" scaled="0"/>
              </a:gradFill>
              <a:ln w="19050">
                <a:solidFill>
                  <a:prstClr val="black"/>
                </a:solidFill>
                <a:headEnd type="none"/>
                <a:tailEnd type="none"/>
              </a:ln>
            </p:spPr>
          </p:pic>
          <p:pic>
            <p:nvPicPr>
              <p:cNvPr id="25" name="图片 24"/>
              <p:cNvPicPr>
                <a:picLocks noChangeAspect="1"/>
              </p:cNvPicPr>
              <p:nvPr/>
            </p:nvPicPr>
            <p:blipFill rotWithShape="1">
              <a:blip r:embed="rId12" cstate="print">
                <a:alphaModFix amt="0"/>
                <a:extLst>
                  <a:ext uri="{28A0092B-C50C-407E-A947-70E740481C1C}">
                    <a14:useLocalDpi xmlns:a14="http://schemas.microsoft.com/office/drawing/2010/main" val="0"/>
                  </a:ext>
                </a:extLst>
              </a:blip>
              <a:srcRect l="80400" t="5984" r="10177" b="77264"/>
              <a:stretch>
                <a:fillRect/>
              </a:stretch>
            </p:blipFill>
            <p:spPr>
              <a:xfrm rot="20817999">
                <a:off x="3090181" y="3476146"/>
                <a:ext cx="295714" cy="295714"/>
              </a:xfrm>
              <a:prstGeom prst="ellipse">
                <a:avLst/>
              </a:prstGeom>
              <a:gradFill>
                <a:gsLst>
                  <a:gs pos="0">
                    <a:srgbClr val="E30000"/>
                  </a:gs>
                  <a:gs pos="100000">
                    <a:srgbClr val="760303"/>
                  </a:gs>
                </a:gsLst>
                <a:lin ang="2700000" scaled="0"/>
              </a:gradFill>
              <a:ln w="19050">
                <a:solidFill>
                  <a:prstClr val="black"/>
                </a:solidFill>
                <a:headEnd type="none"/>
                <a:tailEnd type="none"/>
              </a:ln>
            </p:spPr>
          </p:pic>
          <p:pic>
            <p:nvPicPr>
              <p:cNvPr id="26" name="图片 25"/>
              <p:cNvPicPr>
                <a:picLocks noChangeAspect="1"/>
              </p:cNvPicPr>
              <p:nvPr/>
            </p:nvPicPr>
            <p:blipFill rotWithShape="1">
              <a:blip r:embed="rId12" cstate="print">
                <a:alphaModFix amt="0"/>
                <a:extLst>
                  <a:ext uri="{28A0092B-C50C-407E-A947-70E740481C1C}">
                    <a14:useLocalDpi xmlns:a14="http://schemas.microsoft.com/office/drawing/2010/main" val="0"/>
                  </a:ext>
                </a:extLst>
              </a:blip>
              <a:srcRect l="80400" t="5984" r="10177" b="77264"/>
              <a:stretch>
                <a:fillRect/>
              </a:stretch>
            </p:blipFill>
            <p:spPr>
              <a:xfrm rot="20817999">
                <a:off x="5095125" y="3476145"/>
                <a:ext cx="295714" cy="295714"/>
              </a:xfrm>
              <a:prstGeom prst="ellipse">
                <a:avLst/>
              </a:prstGeom>
              <a:gradFill>
                <a:gsLst>
                  <a:gs pos="0">
                    <a:srgbClr val="E30000"/>
                  </a:gs>
                  <a:gs pos="100000">
                    <a:srgbClr val="760303"/>
                  </a:gs>
                </a:gsLst>
                <a:lin ang="2700000" scaled="0"/>
              </a:gradFill>
              <a:ln w="19050">
                <a:solidFill>
                  <a:prstClr val="black"/>
                </a:solidFill>
                <a:headEnd type="none"/>
                <a:tailEnd type="none"/>
              </a:ln>
            </p:spPr>
          </p:pic>
          <p:pic>
            <p:nvPicPr>
              <p:cNvPr id="27" name="图片 26"/>
              <p:cNvPicPr>
                <a:picLocks noChangeAspect="1"/>
              </p:cNvPicPr>
              <p:nvPr/>
            </p:nvPicPr>
            <p:blipFill rotWithShape="1">
              <a:blip r:embed="rId12" cstate="print">
                <a:alphaModFix amt="0"/>
                <a:extLst>
                  <a:ext uri="{28A0092B-C50C-407E-A947-70E740481C1C}">
                    <a14:useLocalDpi xmlns:a14="http://schemas.microsoft.com/office/drawing/2010/main" val="0"/>
                  </a:ext>
                </a:extLst>
              </a:blip>
              <a:srcRect l="80400" t="5984" r="10177" b="77264"/>
              <a:stretch>
                <a:fillRect/>
              </a:stretch>
            </p:blipFill>
            <p:spPr>
              <a:xfrm rot="20817999">
                <a:off x="7190873" y="3479321"/>
                <a:ext cx="295714" cy="295714"/>
              </a:xfrm>
              <a:prstGeom prst="ellipse">
                <a:avLst/>
              </a:prstGeom>
              <a:gradFill>
                <a:gsLst>
                  <a:gs pos="0">
                    <a:srgbClr val="E30000"/>
                  </a:gs>
                  <a:gs pos="100000">
                    <a:srgbClr val="760303"/>
                  </a:gs>
                </a:gsLst>
                <a:lin ang="2700000" scaled="0"/>
              </a:gradFill>
              <a:ln w="19050">
                <a:solidFill>
                  <a:prstClr val="black"/>
                </a:solidFill>
                <a:headEnd type="none"/>
                <a:tailEnd type="none"/>
              </a:ln>
            </p:spPr>
          </p:pic>
        </p:grpSp>
        <p:pic>
          <p:nvPicPr>
            <p:cNvPr id="52" name="图片 51"/>
            <p:cNvPicPr>
              <a:picLocks noChangeAspect="1"/>
            </p:cNvPicPr>
            <p:nvPr/>
          </p:nvPicPr>
          <p:blipFill rotWithShape="1">
            <a:blip r:embed="rId12" cstate="print">
              <a:alphaModFix amt="0"/>
              <a:extLst>
                <a:ext uri="{28A0092B-C50C-407E-A947-70E740481C1C}">
                  <a14:useLocalDpi xmlns:a14="http://schemas.microsoft.com/office/drawing/2010/main" val="0"/>
                </a:ext>
              </a:extLst>
            </a:blip>
            <a:srcRect l="80400" t="5984" r="10177" b="77264"/>
            <a:stretch>
              <a:fillRect/>
            </a:stretch>
          </p:blipFill>
          <p:spPr>
            <a:xfrm rot="20817999">
              <a:off x="15215" y="6857"/>
              <a:ext cx="466" cy="466"/>
            </a:xfrm>
            <a:prstGeom prst="ellipse">
              <a:avLst/>
            </a:prstGeom>
            <a:gradFill>
              <a:gsLst>
                <a:gs pos="0">
                  <a:srgbClr val="E30000"/>
                </a:gs>
                <a:gs pos="100000">
                  <a:srgbClr val="760303"/>
                </a:gs>
              </a:gsLst>
              <a:lin ang="2700000" scaled="0"/>
            </a:gradFill>
          </p:spPr>
        </p:pic>
        <p:sp>
          <p:nvSpPr>
            <p:cNvPr id="61" name="矩形 60"/>
            <p:cNvSpPr/>
            <p:nvPr>
              <p:custDataLst>
                <p:tags r:id="rId13"/>
              </p:custDataLst>
            </p:nvPr>
          </p:nvSpPr>
          <p:spPr>
            <a:xfrm>
              <a:off x="2426" y="6824"/>
              <a:ext cx="1248" cy="544"/>
            </a:xfrm>
            <a:prstGeom prst="rect">
              <a:avLst/>
            </a:prstGeom>
            <a:noFill/>
          </p:spPr>
          <p:txBody>
            <a:bodyPr wrap="square" lIns="68580" tIns="34290" rIns="68580" bIns="34290">
              <a:spAutoFit/>
            </a:bodyPr>
            <a:lstStyle/>
            <a:p>
              <a:pPr algn="ctr">
                <a:defRPr/>
              </a:pPr>
              <a:r>
                <a:rPr lang="en-US" altLang="zh-CN" b="1" spc="225" dirty="0">
                  <a:solidFill>
                    <a:schemeClr val="bg1"/>
                  </a:solidFill>
                  <a:latin typeface="微软雅黑" panose="020B0503020204020204" pitchFamily="34" charset="-122"/>
                  <a:ea typeface="微软雅黑" panose="020B0503020204020204" pitchFamily="34" charset="-122"/>
                  <a:cs typeface="+mn-ea"/>
                  <a:sym typeface="+mn-lt"/>
                </a:rPr>
                <a:t>1</a:t>
              </a:r>
              <a:endParaRPr lang="en-US" altLang="zh-CN" b="1" spc="225"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2" name="矩形 61"/>
            <p:cNvSpPr/>
            <p:nvPr>
              <p:custDataLst>
                <p:tags r:id="rId14"/>
              </p:custDataLst>
            </p:nvPr>
          </p:nvSpPr>
          <p:spPr>
            <a:xfrm>
              <a:off x="5339" y="6806"/>
              <a:ext cx="1248" cy="544"/>
            </a:xfrm>
            <a:prstGeom prst="rect">
              <a:avLst/>
            </a:prstGeom>
            <a:noFill/>
          </p:spPr>
          <p:txBody>
            <a:bodyPr wrap="square" lIns="68580" tIns="34290" rIns="68580" bIns="34290">
              <a:spAutoFit/>
            </a:bodyPr>
            <a:lstStyle/>
            <a:p>
              <a:pPr algn="ctr">
                <a:defRPr/>
              </a:pPr>
              <a:r>
                <a:rPr lang="en-US" altLang="zh-CN" b="1" spc="225" dirty="0">
                  <a:solidFill>
                    <a:schemeClr val="bg1"/>
                  </a:solidFill>
                  <a:latin typeface="微软雅黑" panose="020B0503020204020204" pitchFamily="34" charset="-122"/>
                  <a:ea typeface="微软雅黑" panose="020B0503020204020204" pitchFamily="34" charset="-122"/>
                  <a:cs typeface="+mn-ea"/>
                  <a:sym typeface="+mn-lt"/>
                </a:rPr>
                <a:t>2</a:t>
              </a:r>
              <a:endParaRPr lang="en-US" altLang="zh-CN" b="1" spc="225"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3" name="矩形 62"/>
            <p:cNvSpPr/>
            <p:nvPr>
              <p:custDataLst>
                <p:tags r:id="rId15"/>
              </p:custDataLst>
            </p:nvPr>
          </p:nvSpPr>
          <p:spPr>
            <a:xfrm>
              <a:off x="8819" y="6806"/>
              <a:ext cx="590" cy="544"/>
            </a:xfrm>
            <a:prstGeom prst="rect">
              <a:avLst/>
            </a:prstGeom>
            <a:noFill/>
          </p:spPr>
          <p:txBody>
            <a:bodyPr wrap="square" lIns="68580" tIns="34290" rIns="68580" bIns="34290">
              <a:spAutoFit/>
            </a:bodyPr>
            <a:lstStyle/>
            <a:p>
              <a:pPr algn="ctr">
                <a:defRPr/>
              </a:pPr>
              <a:r>
                <a:rPr lang="en-US" altLang="zh-CN" b="1" spc="225" dirty="0">
                  <a:solidFill>
                    <a:schemeClr val="bg1"/>
                  </a:solidFill>
                  <a:latin typeface="微软雅黑" panose="020B0503020204020204" pitchFamily="34" charset="-122"/>
                  <a:ea typeface="微软雅黑" panose="020B0503020204020204" pitchFamily="34" charset="-122"/>
                  <a:cs typeface="+mn-ea"/>
                  <a:sym typeface="+mn-lt"/>
                </a:rPr>
                <a:t>3</a:t>
              </a:r>
              <a:endParaRPr lang="en-US" altLang="zh-CN" b="1" spc="225"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4" name="矩形 63"/>
            <p:cNvSpPr/>
            <p:nvPr>
              <p:custDataLst>
                <p:tags r:id="rId16"/>
              </p:custDataLst>
            </p:nvPr>
          </p:nvSpPr>
          <p:spPr>
            <a:xfrm>
              <a:off x="12117" y="6831"/>
              <a:ext cx="590" cy="544"/>
            </a:xfrm>
            <a:prstGeom prst="rect">
              <a:avLst/>
            </a:prstGeom>
            <a:noFill/>
          </p:spPr>
          <p:txBody>
            <a:bodyPr wrap="square" lIns="68580" tIns="34290" rIns="68580" bIns="34290">
              <a:spAutoFit/>
            </a:bodyPr>
            <a:lstStyle/>
            <a:p>
              <a:pPr algn="ctr">
                <a:defRPr/>
              </a:pPr>
              <a:r>
                <a:rPr lang="en-US" altLang="zh-CN" b="1" spc="225" dirty="0">
                  <a:solidFill>
                    <a:schemeClr val="bg1"/>
                  </a:solidFill>
                  <a:latin typeface="微软雅黑" panose="020B0503020204020204" pitchFamily="34" charset="-122"/>
                  <a:ea typeface="微软雅黑" panose="020B0503020204020204" pitchFamily="34" charset="-122"/>
                  <a:cs typeface="+mn-ea"/>
                  <a:sym typeface="+mn-lt"/>
                </a:rPr>
                <a:t>4</a:t>
              </a:r>
              <a:endParaRPr lang="en-US" altLang="zh-CN" b="1" spc="225"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5" name="矩形 64"/>
            <p:cNvSpPr/>
            <p:nvPr>
              <p:custDataLst>
                <p:tags r:id="rId17"/>
              </p:custDataLst>
            </p:nvPr>
          </p:nvSpPr>
          <p:spPr>
            <a:xfrm>
              <a:off x="15176" y="6816"/>
              <a:ext cx="590" cy="544"/>
            </a:xfrm>
            <a:prstGeom prst="rect">
              <a:avLst/>
            </a:prstGeom>
            <a:noFill/>
          </p:spPr>
          <p:txBody>
            <a:bodyPr wrap="square" lIns="68580" tIns="34290" rIns="68580" bIns="34290">
              <a:spAutoFit/>
            </a:bodyPr>
            <a:lstStyle/>
            <a:p>
              <a:pPr algn="ctr">
                <a:defRPr/>
              </a:pPr>
              <a:r>
                <a:rPr lang="en-US" altLang="zh-CN" b="1" spc="225" dirty="0">
                  <a:solidFill>
                    <a:schemeClr val="bg1"/>
                  </a:solidFill>
                  <a:latin typeface="微软雅黑" panose="020B0503020204020204" pitchFamily="34" charset="-122"/>
                  <a:ea typeface="微软雅黑" panose="020B0503020204020204" pitchFamily="34" charset="-122"/>
                  <a:cs typeface="+mn-ea"/>
                  <a:sym typeface="+mn-lt"/>
                </a:rPr>
                <a:t>5</a:t>
              </a:r>
              <a:endParaRPr lang="en-US" altLang="zh-CN" b="1" spc="225"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3" name="矩形 2" descr="7b0a2020202022776f7264617274223a20227b5c2269645c223a32353030323631372c5c227469645c223a31333436397d220a7d0a"/>
          <p:cNvSpPr/>
          <p:nvPr/>
        </p:nvSpPr>
        <p:spPr>
          <a:xfrm>
            <a:off x="1198421" y="180418"/>
            <a:ext cx="2418080" cy="768350"/>
          </a:xfrm>
          <a:prstGeom prst="rect">
            <a:avLst/>
          </a:prstGeom>
        </p:spPr>
        <p:txBody>
          <a:bodyPr wrap="none">
            <a:spAutoFit/>
            <a:scene3d>
              <a:camera prst="perspectiveFront" fov="5400000"/>
              <a:lightRig rig="threePt" dir="t">
                <a:rot lat="0" lon="0" rev="5400000"/>
              </a:lightRig>
            </a:scene3d>
            <a:sp3d prstMaterial="softEdge">
              <a:contourClr>
                <a:srgbClr val="0F79FA"/>
              </a:contourClr>
            </a:sp3d>
          </a:bodyPr>
          <a:lstStyle/>
          <a:p>
            <a:r>
              <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rPr>
              <a:t>第五部分</a:t>
            </a:r>
            <a:endPar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endParaRPr>
          </a:p>
        </p:txBody>
      </p:sp>
      <p:sp>
        <p:nvSpPr>
          <p:cNvPr id="287" name="燕尾形 4"/>
          <p:cNvSpPr/>
          <p:nvPr/>
        </p:nvSpPr>
        <p:spPr>
          <a:xfrm rot="5400000">
            <a:off x="5429885" y="2650490"/>
            <a:ext cx="704215" cy="989965"/>
          </a:xfrm>
          <a:prstGeom prst="chevron">
            <a:avLst/>
          </a:prstGeom>
          <a:gradFill>
            <a:gsLst>
              <a:gs pos="0">
                <a:srgbClr val="D9717D"/>
              </a:gs>
              <a:gs pos="100000">
                <a:srgbClr val="E32E37"/>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3" name="组合 12"/>
          <p:cNvGrpSpPr/>
          <p:nvPr/>
        </p:nvGrpSpPr>
        <p:grpSpPr>
          <a:xfrm>
            <a:off x="3498850" y="1884680"/>
            <a:ext cx="4576445" cy="813617"/>
            <a:chOff x="5371645" y="2736813"/>
            <a:chExt cx="3493263" cy="813702"/>
          </a:xfrm>
          <a:gradFill>
            <a:gsLst>
              <a:gs pos="50000">
                <a:srgbClr val="ED8D72"/>
              </a:gs>
              <a:gs pos="0">
                <a:srgbClr val="F3B3A1"/>
              </a:gs>
              <a:gs pos="100000">
                <a:srgbClr val="E66643"/>
              </a:gs>
            </a:gsLst>
            <a:lin scaled="1"/>
          </a:gradFill>
        </p:grpSpPr>
        <p:sp>
          <p:nvSpPr>
            <p:cNvPr id="14" name="矩形: 圆角 4"/>
            <p:cNvSpPr/>
            <p:nvPr>
              <p:custDataLst>
                <p:tags r:id="rId18"/>
              </p:custDataLst>
            </p:nvPr>
          </p:nvSpPr>
          <p:spPr>
            <a:xfrm>
              <a:off x="5371645" y="2736813"/>
              <a:ext cx="3493263" cy="8137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5" name="矩形 14"/>
            <p:cNvSpPr/>
            <p:nvPr>
              <p:custDataLst>
                <p:tags r:id="rId19"/>
              </p:custDataLst>
            </p:nvPr>
          </p:nvSpPr>
          <p:spPr>
            <a:xfrm>
              <a:off x="5441030" y="2841994"/>
              <a:ext cx="3353222" cy="583626"/>
            </a:xfrm>
            <a:prstGeom prst="rect">
              <a:avLst/>
            </a:prstGeom>
            <a:grpFill/>
          </p:spPr>
          <p:txBody>
            <a:bodyPr wrap="square">
              <a:spAutoFit/>
            </a:bodyPr>
            <a:lstStyle/>
            <a:p>
              <a:pPr algn="dist"/>
              <a:r>
                <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rPr>
                <a:t>内部防控管理要点</a:t>
              </a:r>
              <a:endPar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sp>
        <p:nvSpPr>
          <p:cNvPr id="16" name="燕尾形 4"/>
          <p:cNvSpPr/>
          <p:nvPr/>
        </p:nvSpPr>
        <p:spPr>
          <a:xfrm rot="5400000">
            <a:off x="5423535" y="3101340"/>
            <a:ext cx="704215" cy="989965"/>
          </a:xfrm>
          <a:prstGeom prst="chevron">
            <a:avLst/>
          </a:prstGeom>
          <a:gradFill>
            <a:gsLst>
              <a:gs pos="0">
                <a:srgbClr val="D9717D"/>
              </a:gs>
              <a:gs pos="100000">
                <a:srgbClr val="E32E37"/>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20"/>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87"/>
                                        </p:tgtEl>
                                        <p:attrNameLst>
                                          <p:attrName>style.visibility</p:attrName>
                                        </p:attrNameLst>
                                      </p:cBhvr>
                                      <p:to>
                                        <p:strVal val="visible"/>
                                      </p:to>
                                    </p:set>
                                    <p:animEffect transition="in" filter="wipe(up)">
                                      <p:cBhvr>
                                        <p:cTn id="20" dur="500"/>
                                        <p:tgtEl>
                                          <p:spTgt spid="287"/>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6" presetClass="entr" presetSubtype="16" fill="hold" nodeType="withEffect">
                                  <p:stCondLst>
                                    <p:cond delay="0"/>
                                  </p:stCondLst>
                                  <p:childTnLst>
                                    <p:set>
                                      <p:cBhvr>
                                        <p:cTn id="29" dur="500" fill="hold">
                                          <p:stCondLst>
                                            <p:cond delay="0"/>
                                          </p:stCondLst>
                                        </p:cTn>
                                        <p:tgtEl>
                                          <p:spTgt spid="37"/>
                                        </p:tgtEl>
                                        <p:attrNameLst>
                                          <p:attrName>style.visibility</p:attrName>
                                        </p:attrNameLst>
                                      </p:cBhvr>
                                      <p:to>
                                        <p:strVal val="visible"/>
                                      </p:to>
                                    </p:set>
                                    <p:animEffect transition="in" filter="circle(in)">
                                      <p:cBhvr>
                                        <p:cTn id="30" dur="500"/>
                                        <p:tgtEl>
                                          <p:spTgt spid="37"/>
                                        </p:tgtEl>
                                      </p:cBhvr>
                                    </p:animEffect>
                                  </p:childTnLst>
                                </p:cTn>
                              </p:par>
                              <p:par>
                                <p:cTn id="31" presetID="6" presetClass="entr" presetSubtype="16" fill="hold" nodeType="withEffect">
                                  <p:stCondLst>
                                    <p:cond delay="0"/>
                                  </p:stCondLst>
                                  <p:childTnLst>
                                    <p:set>
                                      <p:cBhvr>
                                        <p:cTn id="32" dur="500"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cTn>
                              </p:par>
                              <p:par>
                                <p:cTn id="34" presetID="6" presetClass="entr" presetSubtype="16" fill="hold" nodeType="withEffect">
                                  <p:stCondLst>
                                    <p:cond delay="0"/>
                                  </p:stCondLst>
                                  <p:childTnLst>
                                    <p:set>
                                      <p:cBhvr>
                                        <p:cTn id="35" dur="500" fill="hold">
                                          <p:stCondLst>
                                            <p:cond delay="0"/>
                                          </p:stCondLst>
                                        </p:cTn>
                                        <p:tgtEl>
                                          <p:spTgt spid="34"/>
                                        </p:tgtEl>
                                        <p:attrNameLst>
                                          <p:attrName>style.visibility</p:attrName>
                                        </p:attrNameLst>
                                      </p:cBhvr>
                                      <p:to>
                                        <p:strVal val="visible"/>
                                      </p:to>
                                    </p:set>
                                    <p:animEffect transition="in" filter="circle(in)">
                                      <p:cBhvr>
                                        <p:cTn id="36" dur="500"/>
                                        <p:tgtEl>
                                          <p:spTgt spid="34"/>
                                        </p:tgtEl>
                                      </p:cBhvr>
                                    </p:animEffect>
                                  </p:childTnLst>
                                </p:cTn>
                              </p:par>
                              <p:par>
                                <p:cTn id="37" presetID="6" presetClass="entr" presetSubtype="16" fill="hold" nodeType="withEffect">
                                  <p:stCondLst>
                                    <p:cond delay="0"/>
                                  </p:stCondLst>
                                  <p:childTnLst>
                                    <p:set>
                                      <p:cBhvr>
                                        <p:cTn id="38" dur="500" fill="hold">
                                          <p:stCondLst>
                                            <p:cond delay="0"/>
                                          </p:stCondLst>
                                        </p:cTn>
                                        <p:tgtEl>
                                          <p:spTgt spid="40"/>
                                        </p:tgtEl>
                                        <p:attrNameLst>
                                          <p:attrName>style.visibility</p:attrName>
                                        </p:attrNameLst>
                                      </p:cBhvr>
                                      <p:to>
                                        <p:strVal val="visible"/>
                                      </p:to>
                                    </p:set>
                                    <p:animEffect transition="in" filter="circle(in)">
                                      <p:cBhvr>
                                        <p:cTn id="39" dur="500"/>
                                        <p:tgtEl>
                                          <p:spTgt spid="40"/>
                                        </p:tgtEl>
                                      </p:cBhvr>
                                    </p:animEffect>
                                  </p:childTnLst>
                                </p:cTn>
                              </p:par>
                              <p:par>
                                <p:cTn id="40" presetID="6" presetClass="entr" presetSubtype="16" fill="hold" nodeType="withEffect">
                                  <p:stCondLst>
                                    <p:cond delay="0"/>
                                  </p:stCondLst>
                                  <p:childTnLst>
                                    <p:set>
                                      <p:cBhvr>
                                        <p:cTn id="41" dur="500" fill="hold">
                                          <p:stCondLst>
                                            <p:cond delay="0"/>
                                          </p:stCondLst>
                                        </p:cTn>
                                        <p:tgtEl>
                                          <p:spTgt spid="53"/>
                                        </p:tgtEl>
                                        <p:attrNameLst>
                                          <p:attrName>style.visibility</p:attrName>
                                        </p:attrNameLst>
                                      </p:cBhvr>
                                      <p:to>
                                        <p:strVal val="visible"/>
                                      </p:to>
                                    </p:set>
                                    <p:animEffect transition="in" filter="circle(in)">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7"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315055769906c937645a7d0ff713191"/>
          <p:cNvPicPr>
            <a:picLocks noChangeAspect="1"/>
          </p:cNvPicPr>
          <p:nvPr/>
        </p:nvPicPr>
        <p:blipFill>
          <a:blip r:embed="rId1">
            <a:alphaModFix amt="20000"/>
          </a:blip>
          <a:stretch>
            <a:fillRect/>
          </a:stretch>
        </p:blipFill>
        <p:spPr>
          <a:xfrm>
            <a:off x="-52070" y="0"/>
            <a:ext cx="12244705" cy="816356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992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01</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加强员工上岗管理</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673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83460"/>
            <a:ext cx="1126744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建立员工健康监测制度，</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严格落实“体温三测”（全员必测、岗前必测、岗中监测）和“四不上岗”（涉疫风险人员管控措施解除前不得上岗、未按规定健康检测不得上岗、体温检测不合格不得上岗、未佩戴口罩等防护用品不得上岗）要求，杜绝带病上岗。</a:t>
            </a:r>
            <a:r>
              <a:rPr sz="2400">
                <a:latin typeface="宋体" panose="02010600030101010101" pitchFamily="2" charset="-122"/>
                <a:ea typeface="宋体" panose="02010600030101010101" pitchFamily="2" charset="-122"/>
                <a:cs typeface="宋体" panose="02010600030101010101" pitchFamily="2" charset="-122"/>
              </a:rPr>
              <a:t>所有员工应如实报告个人健康状况，出现发热、干咳、乏力等疑似症状应及时上报，按规定程序到医院筛查，未排除风险的不得返回岗位。必要时可实行一线员工闭环管理、倒班运行。员工要尽量避免参加聚会、聚餐、婚丧嫁娶等聚集性活动。</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9e9e9b7ea726873f41024aea712e60ba"/>
          <p:cNvPicPr>
            <a:picLocks noChangeAspect="1"/>
          </p:cNvPicPr>
          <p:nvPr/>
        </p:nvPicPr>
        <p:blipFill>
          <a:blip r:embed="rId1">
            <a:alphaModFix amt="14000"/>
          </a:blip>
          <a:stretch>
            <a:fillRect/>
          </a:stretch>
        </p:blipFill>
        <p:spPr>
          <a:xfrm>
            <a:off x="-67945" y="-4445"/>
            <a:ext cx="12308840" cy="6858000"/>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solidFill>
                  <a:schemeClr val="tx1"/>
                </a:solidFill>
                <a:latin typeface="微软雅黑" panose="020B0503020204020204" pitchFamily="34" charset="-122"/>
                <a:ea typeface="微软雅黑" panose="020B0503020204020204" pitchFamily="34" charset="-122"/>
              </a:rPr>
              <a:t>做</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好</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防</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护</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共</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渡</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难</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关</a:t>
            </a:r>
            <a:endParaRPr lang="zh-CN" altLang="en-US" sz="900" dirty="0">
              <a:solidFill>
                <a:schemeClr val="tx1"/>
              </a:solidFill>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pic>
        <p:nvPicPr>
          <p:cNvPr id="28" name="图片 27" descr="图片包含 游戏机, 体育&#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151" y="672505"/>
            <a:ext cx="7998801" cy="7998801"/>
          </a:xfrm>
          <a:prstGeom prst="rect">
            <a:avLst/>
          </a:prstGeom>
        </p:spPr>
      </p:pic>
      <p:grpSp>
        <p:nvGrpSpPr>
          <p:cNvPr id="33" name="组合 32"/>
          <p:cNvGrpSpPr/>
          <p:nvPr/>
        </p:nvGrpSpPr>
        <p:grpSpPr>
          <a:xfrm>
            <a:off x="6958965" y="1708785"/>
            <a:ext cx="4186555" cy="3622675"/>
            <a:chOff x="10959" y="2691"/>
            <a:chExt cx="6593" cy="5705"/>
          </a:xfrm>
        </p:grpSpPr>
        <p:grpSp>
          <p:nvGrpSpPr>
            <p:cNvPr id="2" name="组合 1"/>
            <p:cNvGrpSpPr/>
            <p:nvPr/>
          </p:nvGrpSpPr>
          <p:grpSpPr>
            <a:xfrm>
              <a:off x="11061" y="2691"/>
              <a:ext cx="6491" cy="824"/>
              <a:chOff x="11061" y="2691"/>
              <a:chExt cx="6491" cy="824"/>
            </a:xfrm>
          </p:grpSpPr>
          <p:sp>
            <p:nvSpPr>
              <p:cNvPr id="3" name="矩形 2"/>
              <p:cNvSpPr/>
              <p:nvPr>
                <p:custDataLst>
                  <p:tags r:id="rId5"/>
                </p:custDataLst>
              </p:nvPr>
            </p:nvSpPr>
            <p:spPr>
              <a:xfrm>
                <a:off x="12273" y="2691"/>
                <a:ext cx="5279" cy="822"/>
              </a:xfrm>
              <a:prstGeom prst="rect">
                <a:avLst/>
              </a:prstGeom>
            </p:spPr>
            <p:txBody>
              <a:bodyPr wrap="square">
                <a:spAutoFit/>
              </a:bodyPr>
              <a:lstStyle/>
              <a:p>
                <a:r>
                  <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rPr>
                  <a:t>总体防控要求</a:t>
                </a:r>
                <a:endPar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nvGrpSpPr>
              <p:cNvPr id="4" name="组合 3"/>
              <p:cNvGrpSpPr/>
              <p:nvPr/>
            </p:nvGrpSpPr>
            <p:grpSpPr>
              <a:xfrm>
                <a:off x="11061" y="2691"/>
                <a:ext cx="944" cy="824"/>
                <a:chOff x="5734397" y="1564555"/>
                <a:chExt cx="599199" cy="523153"/>
              </a:xfrm>
            </p:grpSpPr>
            <p:sp>
              <p:nvSpPr>
                <p:cNvPr id="5" name="椭圆 4"/>
                <p:cNvSpPr/>
                <p:nvPr>
                  <p:custDataLst>
                    <p:tags r:id="rId6"/>
                  </p:custDataLst>
                </p:nvPr>
              </p:nvSpPr>
              <p:spPr>
                <a:xfrm>
                  <a:off x="5740476" y="1576684"/>
                  <a:ext cx="548753" cy="511024"/>
                </a:xfrm>
                <a:prstGeom prst="ellipse">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6" name="矩形 5"/>
                <p:cNvSpPr/>
                <p:nvPr>
                  <p:custDataLst>
                    <p:tags r:id="rId7"/>
                  </p:custDataLst>
                </p:nvPr>
              </p:nvSpPr>
              <p:spPr>
                <a:xfrm>
                  <a:off x="5734397" y="1564555"/>
                  <a:ext cx="599199" cy="521950"/>
                </a:xfrm>
                <a:prstGeom prst="rect">
                  <a:avLst/>
                </a:prstGeom>
                <a:noFill/>
              </p:spPr>
              <p:txBody>
                <a:bodyPr wrap="none">
                  <a:spAutoFit/>
                </a:bodyPr>
                <a:lstStyle/>
                <a:p>
                  <a:pPr algn="ctr"/>
                  <a:r>
                    <a:rPr lang="en-US" altLang="zh-CN" sz="2800" i="0" u="none" strike="noStrike" dirty="0">
                      <a:solidFill>
                        <a:schemeClr val="tx1"/>
                      </a:solidFill>
                      <a:effectLst/>
                      <a:latin typeface="微软雅黑" panose="020B0503020204020204" pitchFamily="34" charset="-122"/>
                      <a:ea typeface="微软雅黑" panose="020B0503020204020204" pitchFamily="34" charset="-122"/>
                      <a:sym typeface="华文中宋" panose="02010600040101010101" pitchFamily="2" charset="-122"/>
                    </a:rPr>
                    <a:t>01</a:t>
                  </a:r>
                  <a:endParaRPr lang="en-US" altLang="zh-CN" sz="2800" i="0" u="none" strike="noStrike" dirty="0">
                    <a:solidFill>
                      <a:schemeClr val="tx1"/>
                    </a:solidFill>
                    <a:effectLst/>
                    <a:latin typeface="微软雅黑" panose="020B0503020204020204" pitchFamily="34" charset="-122"/>
                    <a:ea typeface="微软雅黑" panose="020B0503020204020204" pitchFamily="34" charset="-122"/>
                    <a:sym typeface="华文中宋" panose="02010600040101010101" pitchFamily="2" charset="-122"/>
                  </a:endParaRPr>
                </a:p>
              </p:txBody>
            </p:sp>
          </p:grpSp>
        </p:grpSp>
        <p:grpSp>
          <p:nvGrpSpPr>
            <p:cNvPr id="7" name="组合 6"/>
            <p:cNvGrpSpPr/>
            <p:nvPr/>
          </p:nvGrpSpPr>
          <p:grpSpPr>
            <a:xfrm>
              <a:off x="11023" y="3919"/>
              <a:ext cx="5878" cy="825"/>
              <a:chOff x="11023" y="3919"/>
              <a:chExt cx="5878" cy="825"/>
            </a:xfrm>
          </p:grpSpPr>
          <p:sp>
            <p:nvSpPr>
              <p:cNvPr id="11" name="矩形 10"/>
              <p:cNvSpPr/>
              <p:nvPr>
                <p:custDataLst>
                  <p:tags r:id="rId8"/>
                </p:custDataLst>
              </p:nvPr>
            </p:nvSpPr>
            <p:spPr>
              <a:xfrm>
                <a:off x="12273" y="3919"/>
                <a:ext cx="4628" cy="822"/>
              </a:xfrm>
              <a:prstGeom prst="rect">
                <a:avLst/>
              </a:prstGeom>
            </p:spPr>
            <p:txBody>
              <a:bodyPr wrap="square">
                <a:spAutoFit/>
              </a:bodyPr>
              <a:lstStyle/>
              <a:p>
                <a:r>
                  <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rPr>
                  <a:t>公路服务区室外</a:t>
                </a:r>
                <a:endPar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nvGrpSpPr>
              <p:cNvPr id="13" name="组合 12"/>
              <p:cNvGrpSpPr/>
              <p:nvPr/>
            </p:nvGrpSpPr>
            <p:grpSpPr>
              <a:xfrm>
                <a:off x="11023" y="3919"/>
                <a:ext cx="944" cy="825"/>
                <a:chOff x="5682225" y="2445829"/>
                <a:chExt cx="599199" cy="523667"/>
              </a:xfrm>
            </p:grpSpPr>
            <p:sp>
              <p:nvSpPr>
                <p:cNvPr id="14" name="椭圆 13"/>
                <p:cNvSpPr/>
                <p:nvPr>
                  <p:custDataLst>
                    <p:tags r:id="rId9"/>
                  </p:custDataLst>
                </p:nvPr>
              </p:nvSpPr>
              <p:spPr>
                <a:xfrm>
                  <a:off x="5725292" y="2446276"/>
                  <a:ext cx="523220" cy="523220"/>
                </a:xfrm>
                <a:prstGeom prst="ellipse">
                  <a:avLst/>
                </a:prstGeom>
                <a:gradFill>
                  <a:gsLst>
                    <a:gs pos="0">
                      <a:srgbClr val="99A3B0"/>
                    </a:gs>
                    <a:gs pos="100000">
                      <a:srgbClr val="50535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5" name="矩形 14"/>
                <p:cNvSpPr/>
                <p:nvPr>
                  <p:custDataLst>
                    <p:tags r:id="rId10"/>
                  </p:custDataLst>
                </p:nvPr>
              </p:nvSpPr>
              <p:spPr>
                <a:xfrm>
                  <a:off x="5682225" y="2445829"/>
                  <a:ext cx="599199" cy="521763"/>
                </a:xfrm>
                <a:prstGeom prst="rect">
                  <a:avLst/>
                </a:prstGeom>
                <a:noFill/>
              </p:spPr>
              <p:txBody>
                <a:bodyPr wrap="none">
                  <a:spAutoFit/>
                </a:bodyPr>
                <a:lstStyle/>
                <a:p>
                  <a:pPr algn="ctr"/>
                  <a:r>
                    <a:rPr lang="en-US" altLang="zh-CN" sz="2800" i="0" u="none" strike="noStrike" dirty="0">
                      <a:solidFill>
                        <a:schemeClr val="tx1"/>
                      </a:solidFill>
                      <a:effectLst/>
                      <a:latin typeface="微软雅黑" panose="020B0503020204020204" pitchFamily="34" charset="-122"/>
                      <a:ea typeface="微软雅黑" panose="020B0503020204020204" pitchFamily="34" charset="-122"/>
                      <a:sym typeface="华文中宋" panose="02010600040101010101" pitchFamily="2" charset="-122"/>
                    </a:rPr>
                    <a:t>02</a:t>
                  </a:r>
                  <a:endParaRPr lang="en-US" altLang="zh-CN" sz="2800" i="0" u="none" strike="noStrike" dirty="0">
                    <a:solidFill>
                      <a:schemeClr val="tx1"/>
                    </a:solidFill>
                    <a:effectLst/>
                    <a:latin typeface="微软雅黑" panose="020B0503020204020204" pitchFamily="34" charset="-122"/>
                    <a:ea typeface="微软雅黑" panose="020B0503020204020204" pitchFamily="34" charset="-122"/>
                    <a:sym typeface="华文中宋" panose="02010600040101010101" pitchFamily="2" charset="-122"/>
                  </a:endParaRPr>
                </a:p>
              </p:txBody>
            </p:sp>
          </p:grpSp>
        </p:grpSp>
        <p:grpSp>
          <p:nvGrpSpPr>
            <p:cNvPr id="21" name="组合 20"/>
            <p:cNvGrpSpPr/>
            <p:nvPr/>
          </p:nvGrpSpPr>
          <p:grpSpPr>
            <a:xfrm>
              <a:off x="10959" y="5132"/>
              <a:ext cx="5548" cy="838"/>
              <a:chOff x="10959" y="5132"/>
              <a:chExt cx="5548" cy="838"/>
            </a:xfrm>
          </p:grpSpPr>
          <p:sp>
            <p:nvSpPr>
              <p:cNvPr id="17" name="矩形 16"/>
              <p:cNvSpPr/>
              <p:nvPr>
                <p:custDataLst>
                  <p:tags r:id="rId11"/>
                </p:custDataLst>
              </p:nvPr>
            </p:nvSpPr>
            <p:spPr>
              <a:xfrm>
                <a:off x="12273" y="5132"/>
                <a:ext cx="4234" cy="822"/>
              </a:xfrm>
              <a:prstGeom prst="rect">
                <a:avLst/>
              </a:prstGeom>
            </p:spPr>
            <p:txBody>
              <a:bodyPr wrap="square">
                <a:spAutoFit/>
              </a:bodyPr>
              <a:lstStyle/>
              <a:p>
                <a:r>
                  <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rPr>
                  <a:t>公路服务区室内</a:t>
                </a:r>
                <a:endPar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nvGrpSpPr>
              <p:cNvPr id="18" name="组合 17"/>
              <p:cNvGrpSpPr/>
              <p:nvPr/>
            </p:nvGrpSpPr>
            <p:grpSpPr>
              <a:xfrm>
                <a:off x="10959" y="5132"/>
                <a:ext cx="1041" cy="838"/>
                <a:chOff x="5572422" y="1564488"/>
                <a:chExt cx="660803" cy="532474"/>
              </a:xfrm>
            </p:grpSpPr>
            <p:sp>
              <p:nvSpPr>
                <p:cNvPr id="19" name="椭圆 18"/>
                <p:cNvSpPr/>
                <p:nvPr>
                  <p:custDataLst>
                    <p:tags r:id="rId12"/>
                  </p:custDataLst>
                </p:nvPr>
              </p:nvSpPr>
              <p:spPr>
                <a:xfrm>
                  <a:off x="5651105" y="1564488"/>
                  <a:ext cx="523220" cy="523220"/>
                </a:xfrm>
                <a:prstGeom prst="ellipse">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20" name="矩形 19"/>
                <p:cNvSpPr/>
                <p:nvPr>
                  <p:custDataLst>
                    <p:tags r:id="rId13"/>
                  </p:custDataLst>
                </p:nvPr>
              </p:nvSpPr>
              <p:spPr>
                <a:xfrm>
                  <a:off x="5572422" y="1574832"/>
                  <a:ext cx="660803" cy="522130"/>
                </a:xfrm>
                <a:prstGeom prst="rect">
                  <a:avLst/>
                </a:prstGeom>
              </p:spPr>
              <p:txBody>
                <a:bodyPr wrap="square">
                  <a:spAutoFit/>
                </a:bodyPr>
                <a:lstStyle/>
                <a:p>
                  <a:pPr algn="ctr"/>
                  <a:r>
                    <a:rPr lang="en-US" altLang="zh-CN" sz="2800" i="0" u="none" strike="noStrike" dirty="0">
                      <a:solidFill>
                        <a:schemeClr val="tx1"/>
                      </a:solidFill>
                      <a:effectLst/>
                      <a:latin typeface="微软雅黑" panose="020B0503020204020204" pitchFamily="34" charset="-122"/>
                      <a:ea typeface="微软雅黑" panose="020B0503020204020204" pitchFamily="34" charset="-122"/>
                      <a:sym typeface="华文中宋" panose="02010600040101010101" pitchFamily="2" charset="-122"/>
                    </a:rPr>
                    <a:t>03</a:t>
                  </a:r>
                  <a:endParaRPr lang="en-US" altLang="zh-CN" sz="2800" i="0" u="none" strike="noStrike" dirty="0">
                    <a:solidFill>
                      <a:schemeClr val="tx1"/>
                    </a:solidFill>
                    <a:effectLst/>
                    <a:latin typeface="微软雅黑" panose="020B0503020204020204" pitchFamily="34" charset="-122"/>
                    <a:ea typeface="微软雅黑" panose="020B0503020204020204" pitchFamily="34" charset="-122"/>
                    <a:sym typeface="华文中宋" panose="02010600040101010101" pitchFamily="2" charset="-122"/>
                  </a:endParaRPr>
                </a:p>
              </p:txBody>
            </p:sp>
          </p:grpSp>
        </p:grpSp>
        <p:grpSp>
          <p:nvGrpSpPr>
            <p:cNvPr id="26" name="组合 25"/>
            <p:cNvGrpSpPr/>
            <p:nvPr/>
          </p:nvGrpSpPr>
          <p:grpSpPr>
            <a:xfrm>
              <a:off x="11007" y="6344"/>
              <a:ext cx="5500" cy="841"/>
              <a:chOff x="11007" y="6344"/>
              <a:chExt cx="5500" cy="841"/>
            </a:xfrm>
          </p:grpSpPr>
          <p:sp>
            <p:nvSpPr>
              <p:cNvPr id="22" name="矩形 21"/>
              <p:cNvSpPr/>
              <p:nvPr>
                <p:custDataLst>
                  <p:tags r:id="rId14"/>
                </p:custDataLst>
              </p:nvPr>
            </p:nvSpPr>
            <p:spPr>
              <a:xfrm>
                <a:off x="12273" y="6361"/>
                <a:ext cx="4234" cy="822"/>
              </a:xfrm>
              <a:prstGeom prst="rect">
                <a:avLst/>
              </a:prstGeom>
            </p:spPr>
            <p:txBody>
              <a:bodyPr wrap="square">
                <a:spAutoFit/>
              </a:bodyPr>
              <a:lstStyle/>
              <a:p>
                <a:r>
                  <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rPr>
                  <a:t>公路收费站</a:t>
                </a:r>
                <a:endPar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nvGrpSpPr>
              <p:cNvPr id="23" name="组合 22"/>
              <p:cNvGrpSpPr/>
              <p:nvPr/>
            </p:nvGrpSpPr>
            <p:grpSpPr>
              <a:xfrm>
                <a:off x="11007" y="6344"/>
                <a:ext cx="993" cy="841"/>
                <a:chOff x="5671753" y="2435677"/>
                <a:chExt cx="630302" cy="533819"/>
              </a:xfrm>
            </p:grpSpPr>
            <p:sp>
              <p:nvSpPr>
                <p:cNvPr id="24" name="椭圆 23"/>
                <p:cNvSpPr/>
                <p:nvPr>
                  <p:custDataLst>
                    <p:tags r:id="rId15"/>
                  </p:custDataLst>
                </p:nvPr>
              </p:nvSpPr>
              <p:spPr>
                <a:xfrm>
                  <a:off x="5725292" y="2446276"/>
                  <a:ext cx="523220" cy="523220"/>
                </a:xfrm>
                <a:prstGeom prst="ellipse">
                  <a:avLst/>
                </a:prstGeom>
                <a:gradFill>
                  <a:gsLst>
                    <a:gs pos="0">
                      <a:srgbClr val="99A3B0"/>
                    </a:gs>
                    <a:gs pos="100000">
                      <a:srgbClr val="50535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25" name="矩形 24"/>
                <p:cNvSpPr/>
                <p:nvPr>
                  <p:custDataLst>
                    <p:tags r:id="rId16"/>
                  </p:custDataLst>
                </p:nvPr>
              </p:nvSpPr>
              <p:spPr>
                <a:xfrm>
                  <a:off x="5671753" y="2435677"/>
                  <a:ext cx="630302" cy="521503"/>
                </a:xfrm>
                <a:prstGeom prst="rect">
                  <a:avLst/>
                </a:prstGeom>
                <a:noFill/>
              </p:spPr>
              <p:txBody>
                <a:bodyPr wrap="square">
                  <a:spAutoFit/>
                </a:bodyPr>
                <a:lstStyle/>
                <a:p>
                  <a:pPr algn="ctr"/>
                  <a:r>
                    <a:rPr lang="en-US" altLang="zh-CN"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rPr>
                    <a:t>04</a:t>
                  </a:r>
                  <a:endParaRPr lang="en-US" altLang="zh-CN"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grpSp>
        <p:grpSp>
          <p:nvGrpSpPr>
            <p:cNvPr id="32" name="组合 31"/>
            <p:cNvGrpSpPr/>
            <p:nvPr/>
          </p:nvGrpSpPr>
          <p:grpSpPr>
            <a:xfrm>
              <a:off x="11007" y="7556"/>
              <a:ext cx="5640" cy="840"/>
              <a:chOff x="11007" y="7556"/>
              <a:chExt cx="5640" cy="840"/>
            </a:xfrm>
          </p:grpSpPr>
          <p:sp>
            <p:nvSpPr>
              <p:cNvPr id="27" name="矩形 26"/>
              <p:cNvSpPr/>
              <p:nvPr>
                <p:custDataLst>
                  <p:tags r:id="rId17"/>
                </p:custDataLst>
              </p:nvPr>
            </p:nvSpPr>
            <p:spPr>
              <a:xfrm>
                <a:off x="12273" y="7573"/>
                <a:ext cx="4375" cy="822"/>
              </a:xfrm>
              <a:prstGeom prst="rect">
                <a:avLst/>
              </a:prstGeom>
            </p:spPr>
            <p:txBody>
              <a:bodyPr wrap="square">
                <a:spAutoFit/>
              </a:bodyPr>
              <a:lstStyle/>
              <a:p>
                <a:r>
                  <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rPr>
                  <a:t>内部防控管理</a:t>
                </a:r>
                <a:endParaRPr lang="zh-CN" altLang="en-US" sz="2800" dirty="0">
                  <a:solidFill>
                    <a:schemeClr val="tx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nvGrpSpPr>
              <p:cNvPr id="29" name="组合 28"/>
              <p:cNvGrpSpPr/>
              <p:nvPr/>
            </p:nvGrpSpPr>
            <p:grpSpPr>
              <a:xfrm>
                <a:off x="11007" y="7556"/>
                <a:ext cx="993" cy="841"/>
                <a:chOff x="5610259" y="1553693"/>
                <a:chExt cx="630302" cy="534015"/>
              </a:xfrm>
            </p:grpSpPr>
            <p:sp>
              <p:nvSpPr>
                <p:cNvPr id="30" name="椭圆 29"/>
                <p:cNvSpPr/>
                <p:nvPr>
                  <p:custDataLst>
                    <p:tags r:id="rId18"/>
                  </p:custDataLst>
                </p:nvPr>
              </p:nvSpPr>
              <p:spPr>
                <a:xfrm>
                  <a:off x="5651105" y="1564488"/>
                  <a:ext cx="523220" cy="523220"/>
                </a:xfrm>
                <a:prstGeom prst="ellipse">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31" name="矩形 30"/>
                <p:cNvSpPr/>
                <p:nvPr>
                  <p:custDataLst>
                    <p:tags r:id="rId19"/>
                  </p:custDataLst>
                </p:nvPr>
              </p:nvSpPr>
              <p:spPr>
                <a:xfrm>
                  <a:off x="5610259" y="1553693"/>
                  <a:ext cx="630302" cy="521950"/>
                </a:xfrm>
                <a:prstGeom prst="rect">
                  <a:avLst/>
                </a:prstGeom>
              </p:spPr>
              <p:txBody>
                <a:bodyPr wrap="square">
                  <a:spAutoFit/>
                </a:bodyPr>
                <a:lstStyle/>
                <a:p>
                  <a:pPr algn="ctr"/>
                  <a:r>
                    <a:rPr lang="en-US" altLang="zh-CN" sz="2800" i="0" u="none" strike="noStrike" dirty="0">
                      <a:solidFill>
                        <a:schemeClr val="tx1"/>
                      </a:solidFill>
                      <a:effectLst/>
                      <a:latin typeface="微软雅黑" panose="020B0503020204020204" pitchFamily="34" charset="-122"/>
                      <a:ea typeface="微软雅黑" panose="020B0503020204020204" pitchFamily="34" charset="-122"/>
                      <a:sym typeface="华文中宋" panose="02010600040101010101" pitchFamily="2" charset="-122"/>
                    </a:rPr>
                    <a:t>05</a:t>
                  </a:r>
                  <a:endParaRPr lang="en-US" altLang="zh-CN" sz="2800" i="0" u="none" strike="noStrike" dirty="0">
                    <a:solidFill>
                      <a:schemeClr val="tx1"/>
                    </a:solidFill>
                    <a:effectLst/>
                    <a:latin typeface="微软雅黑" panose="020B0503020204020204" pitchFamily="34" charset="-122"/>
                    <a:ea typeface="微软雅黑" panose="020B0503020204020204" pitchFamily="34" charset="-122"/>
                    <a:sym typeface="华文中宋" panose="02010600040101010101" pitchFamily="2" charset="-122"/>
                  </a:endParaRPr>
                </a:p>
              </p:txBody>
            </p:sp>
          </p:grpSp>
        </p:grpSp>
      </p:grpSp>
      <p:pic>
        <p:nvPicPr>
          <p:cNvPr id="10" name="图片 9" descr="中国公路矢量图(1)"/>
          <p:cNvPicPr>
            <a:picLocks noChangeAspect="1"/>
          </p:cNvPicPr>
          <p:nvPr/>
        </p:nvPicPr>
        <p:blipFill>
          <a:blip r:embed="rId20"/>
          <a:stretch>
            <a:fillRect/>
          </a:stretch>
        </p:blipFill>
        <p:spPr>
          <a:xfrm>
            <a:off x="291148" y="286385"/>
            <a:ext cx="580390" cy="601345"/>
          </a:xfrm>
          <a:prstGeom prst="rect">
            <a:avLst/>
          </a:prstGeom>
          <a:noFill/>
        </p:spPr>
      </p:pic>
    </p:spTree>
    <p:custDataLst>
      <p:tags r:id="rId2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000" fill="hold">
                                          <p:stCondLst>
                                            <p:cond delay="0"/>
                                          </p:stCondLst>
                                        </p:cTn>
                                        <p:tgtEl>
                                          <p:spTgt spid="10"/>
                                        </p:tgtEl>
                                        <p:attrNameLst>
                                          <p:attrName>style.visibility</p:attrName>
                                        </p:attrNameLst>
                                      </p:cBhvr>
                                      <p:to>
                                        <p:strVal val="visible"/>
                                      </p:to>
                                    </p:set>
                                    <p:animEffect transition="in" filter="dissolv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alphaModFix amt="20000"/>
          </a:blip>
          <a:stretch>
            <a:fillRect/>
          </a:stretch>
        </p:blipFill>
        <p:spPr>
          <a:xfrm>
            <a:off x="0" y="-742950"/>
            <a:ext cx="12325985" cy="9244330"/>
          </a:xfrm>
          <a:prstGeom prst="rect">
            <a:avLst/>
          </a:prstGeom>
          <a:noFill/>
          <a:ln w="9525">
            <a:noFill/>
          </a:ln>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992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02</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加强员工核酸检测和疫苗接种</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67322"/>
            <a:ext cx="6895465"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83460"/>
            <a:ext cx="1126744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响应国家新冠病毒疫苗接种政策，</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无接种禁忌的一线员工应做到“应接尽接”</a:t>
            </a:r>
            <a:r>
              <a:rPr sz="2400">
                <a:latin typeface="宋体" panose="02010600030101010101" pitchFamily="2" charset="-122"/>
                <a:ea typeface="宋体" panose="02010600030101010101" pitchFamily="2" charset="-122"/>
                <a:cs typeface="宋体" panose="02010600030101010101" pitchFamily="2" charset="-122"/>
              </a:rPr>
              <a:t>，加强接种后个人防护。</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一线员工及与其有接触的非一线员工每周开展2次核酸检测。</a:t>
            </a:r>
            <a:r>
              <a:rPr sz="2400">
                <a:latin typeface="宋体" panose="02010600030101010101" pitchFamily="2" charset="-122"/>
                <a:ea typeface="宋体" panose="02010600030101010101" pitchFamily="2" charset="-122"/>
                <a:cs typeface="宋体" panose="02010600030101010101" pitchFamily="2" charset="-122"/>
              </a:rPr>
              <a:t>出现本土疫情时，根据疫情扩散风险或当地疫情防控要求开展核酸检测</a:t>
            </a:r>
            <a:r>
              <a:rPr sz="2400">
                <a:latin typeface="宋体" panose="02010600030101010101" pitchFamily="2" charset="-122"/>
                <a:ea typeface="宋体" panose="02010600030101010101" pitchFamily="2" charset="-122"/>
                <a:cs typeface="宋体" panose="02010600030101010101" pitchFamily="2" charset="-122"/>
                <a:sym typeface="+mn-ea"/>
              </a:rPr>
              <a:t>。</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399161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03</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加强员工就餐管理</a:t>
              </a:r>
              <a:endParaRPr kumimoji="1" lang="zh-CN" sz="3600" b="1" dirty="0">
                <a:solidFill>
                  <a:schemeClr val="tx1"/>
                </a:solidFill>
              </a:endParaRPr>
            </a:p>
          </p:txBody>
        </p:sp>
      </p:grpSp>
      <p:cxnSp>
        <p:nvCxnSpPr>
          <p:cNvPr id="10" name="直接连接符 9"/>
          <p:cNvCxnSpPr/>
          <p:nvPr/>
        </p:nvCxnSpPr>
        <p:spPr>
          <a:xfrm>
            <a:off x="530225" y="47597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4975860"/>
            <a:ext cx="11273790" cy="1490980"/>
          </a:xfrm>
          <a:prstGeom prst="rect">
            <a:avLst/>
          </a:prstGeom>
          <a:noFill/>
          <a:ln w="9525">
            <a:noFill/>
          </a:ln>
        </p:spPr>
        <p:txBody>
          <a:bodyPr wrap="square">
            <a:noAutofit/>
          </a:bodyPr>
          <a:lstStyle/>
          <a:p>
            <a:pPr indent="0"/>
            <a:r>
              <a:rPr sz="2400">
                <a:highlight>
                  <a:srgbClr val="FFFF00"/>
                </a:highlight>
                <a:latin typeface="宋体" panose="02010600030101010101" pitchFamily="2" charset="-122"/>
                <a:ea typeface="宋体" panose="02010600030101010101" pitchFamily="2" charset="-122"/>
                <a:cs typeface="宋体" panose="02010600030101010101" pitchFamily="2" charset="-122"/>
              </a:rPr>
              <a:t>采取分餐制，用餐人员应保持安全距离，减少餐间交流</a:t>
            </a:r>
            <a:r>
              <a:rPr sz="2400">
                <a:latin typeface="宋体" panose="02010600030101010101" pitchFamily="2" charset="-122"/>
                <a:ea typeface="宋体" panose="02010600030101010101" pitchFamily="2" charset="-122"/>
                <a:cs typeface="宋体" panose="02010600030101010101" pitchFamily="2" charset="-122"/>
              </a:rPr>
              <a:t>。鼓励以错峰、打包方式就餐，尽量使用一次性餐具，重复使用的餐具应确保“一人一具、一用一消毒”。</a:t>
            </a:r>
            <a:endParaRPr sz="2400">
              <a:latin typeface="宋体" panose="02010600030101010101" pitchFamily="2" charset="-122"/>
              <a:ea typeface="宋体" panose="02010600030101010101" pitchFamily="2" charset="-122"/>
              <a:cs typeface="宋体" panose="02010600030101010101" pitchFamily="2" charset="-122"/>
            </a:endParaRPr>
          </a:p>
        </p:txBody>
      </p:sp>
    </p:spTree>
    <p:custDataLst>
      <p:tags r:id="rId9"/>
    </p:custData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alphaModFix amt="20000"/>
          </a:blip>
          <a:stretch>
            <a:fillRect/>
          </a:stretch>
        </p:blipFill>
        <p:spPr>
          <a:xfrm>
            <a:off x="0" y="-742950"/>
            <a:ext cx="12325985" cy="9244330"/>
          </a:xfrm>
          <a:prstGeom prst="rect">
            <a:avLst/>
          </a:prstGeom>
          <a:noFill/>
          <a:ln w="9525">
            <a:noFill/>
          </a:ln>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9921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04</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加强员工个人防护</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67322"/>
            <a:ext cx="5375275"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83460"/>
            <a:ext cx="1126744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督促</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员工上班必须规范佩戴口罩，保持社交距离，做好个人卫生，测量体温并做好相关记录</a:t>
            </a:r>
            <a:r>
              <a:rPr sz="2400">
                <a:latin typeface="宋体" panose="02010600030101010101" pitchFamily="2" charset="-122"/>
                <a:ea typeface="宋体" panose="02010600030101010101" pitchFamily="2" charset="-122"/>
                <a:cs typeface="宋体" panose="02010600030101010101" pitchFamily="2" charset="-122"/>
              </a:rPr>
              <a:t>。口罩出现脏污、变形、损坏、异味时须及时更换，每个口罩累计佩戴时间不超过8小时。</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grpSp>
        <p:nvGrpSpPr>
          <p:cNvPr id="6" name="íṡļîḓé"/>
          <p:cNvGrpSpPr/>
          <p:nvPr/>
        </p:nvGrpSpPr>
        <p:grpSpPr>
          <a:xfrm>
            <a:off x="454305" y="3991610"/>
            <a:ext cx="8614410" cy="768350"/>
            <a:chOff x="3001119" y="4255638"/>
            <a:chExt cx="8614018" cy="768171"/>
          </a:xfrm>
        </p:grpSpPr>
        <p:sp>
          <p:nvSpPr>
            <p:cNvPr id="7" name="išlíḍê"/>
            <p:cNvSpPr txBox="1"/>
            <p:nvPr>
              <p:custDataLst>
                <p:tags r:id="rId7"/>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05</a:t>
              </a:r>
              <a:endParaRPr kumimoji="1" lang="en-US" altLang="zh-CN" sz="4400" b="1" dirty="0">
                <a:solidFill>
                  <a:schemeClr val="tx1"/>
                </a:solidFill>
              </a:endParaRPr>
            </a:p>
          </p:txBody>
        </p:sp>
        <p:sp>
          <p:nvSpPr>
            <p:cNvPr id="8" name="ísḻîḋe"/>
            <p:cNvSpPr/>
            <p:nvPr>
              <p:custDataLst>
                <p:tags r:id="rId8"/>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加强防控物资储备</a:t>
              </a:r>
              <a:endParaRPr kumimoji="1" lang="zh-CN" sz="3600" b="1" dirty="0">
                <a:solidFill>
                  <a:schemeClr val="tx1"/>
                </a:solidFill>
              </a:endParaRPr>
            </a:p>
          </p:txBody>
        </p:sp>
      </p:grpSp>
      <p:cxnSp>
        <p:nvCxnSpPr>
          <p:cNvPr id="10" name="直接连接符 9"/>
          <p:cNvCxnSpPr/>
          <p:nvPr/>
        </p:nvCxnSpPr>
        <p:spPr>
          <a:xfrm>
            <a:off x="530225" y="4759722"/>
            <a:ext cx="538861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225" y="4975860"/>
            <a:ext cx="11273790" cy="1490980"/>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保障口罩、消毒剂、洗手液、非接触式温度计以及必要情况下使用的专业防护服等</a:t>
            </a:r>
            <a:r>
              <a:rPr sz="2400">
                <a:highlight>
                  <a:srgbClr val="FFFF00"/>
                </a:highlight>
                <a:latin typeface="宋体" panose="02010600030101010101" pitchFamily="2" charset="-122"/>
                <a:ea typeface="宋体" panose="02010600030101010101" pitchFamily="2" charset="-122"/>
                <a:cs typeface="宋体" panose="02010600030101010101" pitchFamily="2" charset="-122"/>
              </a:rPr>
              <a:t>防护物资储备充足</a:t>
            </a:r>
            <a:r>
              <a:rPr sz="2400">
                <a:latin typeface="宋体" panose="02010600030101010101" pitchFamily="2" charset="-122"/>
                <a:ea typeface="宋体" panose="02010600030101010101" pitchFamily="2" charset="-122"/>
                <a:cs typeface="宋体" panose="02010600030101010101" pitchFamily="2" charset="-122"/>
              </a:rPr>
              <a:t>，满足正常工作需要。</a:t>
            </a:r>
            <a:endParaRPr sz="2400">
              <a:latin typeface="宋体" panose="02010600030101010101" pitchFamily="2" charset="-122"/>
              <a:ea typeface="宋体" panose="02010600030101010101" pitchFamily="2" charset="-122"/>
              <a:cs typeface="宋体" panose="02010600030101010101" pitchFamily="2" charset="-122"/>
            </a:endParaRPr>
          </a:p>
        </p:txBody>
      </p:sp>
    </p:spTree>
    <p:custDataLst>
      <p:tags r:id="rId9"/>
    </p:custData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0" y="-793115"/>
            <a:ext cx="12268835" cy="9137650"/>
          </a:xfrm>
          <a:prstGeom prst="rect">
            <a:avLst/>
          </a:prstGeom>
          <a:blipFill rotWithShape="1">
            <a:blip r:embed="rId2">
              <a:alphaModFix amt="12000"/>
            </a:blip>
            <a:stretch>
              <a:fillRect/>
            </a:stretch>
          </a:blip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文本框 11"/>
          <p:cNvSpPr txBox="1"/>
          <p:nvPr>
            <p:custDataLst>
              <p:tags r:id="rId3"/>
            </p:custDataLst>
          </p:nvPr>
        </p:nvSpPr>
        <p:spPr>
          <a:xfrm>
            <a:off x="2362167" y="197118"/>
            <a:ext cx="7467600" cy="229870"/>
          </a:xfrm>
          <a:prstGeom prst="rect">
            <a:avLst/>
          </a:prstGeom>
          <a:noFill/>
        </p:spPr>
        <p:txBody>
          <a:bodyPr wrap="square" rtlCol="0">
            <a:spAutoFit/>
          </a:bodyPr>
          <a:lstStyle/>
          <a:p>
            <a:pPr algn="dist"/>
            <a:r>
              <a:rPr lang="zh-CN" altLang="en-US" sz="900" dirty="0">
                <a:solidFill>
                  <a:schemeClr val="lt1"/>
                </a:solidFill>
                <a:latin typeface="微软雅黑" panose="020B0503020204020204" pitchFamily="34" charset="-122"/>
                <a:ea typeface="微软雅黑" panose="020B0503020204020204" pitchFamily="34" charset="-122"/>
              </a:rPr>
              <a:t>做</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好</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防</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护</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共</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渡</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难</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关</a:t>
            </a:r>
            <a:endParaRPr lang="zh-CN" altLang="en-US" sz="900" dirty="0">
              <a:solidFill>
                <a:schemeClr val="lt1"/>
              </a:solidFill>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4"/>
          <a:stretch>
            <a:fillRect/>
          </a:stretch>
        </p:blipFill>
        <p:spPr>
          <a:xfrm>
            <a:off x="10234295" y="196850"/>
            <a:ext cx="1708785" cy="1281430"/>
          </a:xfrm>
          <a:prstGeom prst="rect">
            <a:avLst/>
          </a:prstGeom>
        </p:spPr>
      </p:pic>
      <p:pic>
        <p:nvPicPr>
          <p:cNvPr id="7" name="图片 6" descr="51miz-E1110041-60F0A45C"/>
          <p:cNvPicPr>
            <a:picLocks noChangeAspect="1"/>
          </p:cNvPicPr>
          <p:nvPr/>
        </p:nvPicPr>
        <p:blipFill>
          <a:blip r:embed="rId5"/>
          <a:stretch>
            <a:fillRect/>
          </a:stretch>
        </p:blipFill>
        <p:spPr>
          <a:xfrm>
            <a:off x="2324100" y="739775"/>
            <a:ext cx="7544435" cy="4715510"/>
          </a:xfrm>
          <a:prstGeom prst="rect">
            <a:avLst/>
          </a:prstGeom>
        </p:spPr>
      </p:pic>
      <p:sp>
        <p:nvSpPr>
          <p:cNvPr id="5" name="MH_Others_1"/>
          <p:cNvSpPr txBox="1"/>
          <p:nvPr>
            <p:custDataLst>
              <p:tags r:id="rId6"/>
            </p:custDataLst>
          </p:nvPr>
        </p:nvSpPr>
        <p:spPr>
          <a:xfrm>
            <a:off x="2377348" y="5205979"/>
            <a:ext cx="7515245" cy="923290"/>
          </a:xfrm>
          <a:prstGeom prst="rect">
            <a:avLst/>
          </a:prstGeom>
          <a:noFill/>
        </p:spPr>
        <p:txBody>
          <a:bodyPr wrap="square" lIns="108000" tIns="0" rIns="0" bIns="0" rtlCol="0" anchor="ctr" anchorCtr="0">
            <a:spAutoFit/>
            <a:scene3d>
              <a:camera prst="orthographicFront"/>
              <a:lightRig rig="threePt" dir="t"/>
            </a:scene3d>
          </a:bodyPr>
          <a:lstStyle/>
          <a:p>
            <a:pPr algn="dist">
              <a:defRPr/>
            </a:pPr>
            <a:r>
              <a:rPr kumimoji="0" lang="zh-CN" altLang="en-US" sz="6000" b="1" i="0" u="none" strike="noStrike" kern="1200" cap="none" spc="225" normalizeH="0" baseline="0" noProof="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字体管家棉花糖" panose="00020600040101010101" charset="-122"/>
                <a:sym typeface="+mn-ea"/>
              </a:rPr>
              <a:t>共渡难关，加油！</a:t>
            </a:r>
            <a:endParaRPr kumimoji="0" lang="zh-CN" altLang="en-US" sz="6000" b="1" i="0" u="none" strike="noStrike" kern="1200" cap="none" spc="225" normalizeH="0" baseline="0" noProof="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字体管家棉花糖" panose="00020600040101010101" charset="-122"/>
              <a:sym typeface="+mn-ea"/>
            </a:endParaRPr>
          </a:p>
        </p:txBody>
      </p:sp>
      <p:sp>
        <p:nvSpPr>
          <p:cNvPr id="11" name="PA_矩形 28"/>
          <p:cNvSpPr/>
          <p:nvPr>
            <p:custDataLst>
              <p:tags r:id="rId7"/>
            </p:custDataLst>
          </p:nvPr>
        </p:nvSpPr>
        <p:spPr>
          <a:xfrm>
            <a:off x="8900160" y="6129020"/>
            <a:ext cx="3227070" cy="398780"/>
          </a:xfrm>
          <a:prstGeom prst="rect">
            <a:avLst/>
          </a:prstGeom>
          <a:ln>
            <a:noFill/>
          </a:ln>
        </p:spPr>
        <p:txBody>
          <a:bodyPr wrap="square">
            <a:spAutoFit/>
          </a:bodyPr>
          <a:lstStyle/>
          <a:p>
            <a:pPr algn="dist"/>
            <a:r>
              <a:rPr lang="zh-CN" altLang="en-US" sz="2000" dirty="0">
                <a:solidFill>
                  <a:srgbClr val="FF0000"/>
                </a:solidFill>
                <a:latin typeface="+mn-ea"/>
                <a:cs typeface="Open Sans" panose="020B0606030504020204" pitchFamily="34" charset="0"/>
              </a:rPr>
              <a:t>授课人：公路局  杨鹏程</a:t>
            </a:r>
            <a:endParaRPr lang="zh-CN" altLang="en-US" sz="2000" dirty="0">
              <a:solidFill>
                <a:srgbClr val="FF0000"/>
              </a:solidFill>
              <a:latin typeface="+mn-ea"/>
              <a:cs typeface="Open Sans" panose="020B0606030504020204" pitchFamily="34" charset="0"/>
            </a:endParaRPr>
          </a:p>
        </p:txBody>
      </p:sp>
      <p:pic>
        <p:nvPicPr>
          <p:cNvPr id="3" name="图片 2" descr="中国公路矢量图(1)"/>
          <p:cNvPicPr>
            <a:picLocks noChangeAspect="1"/>
          </p:cNvPicPr>
          <p:nvPr/>
        </p:nvPicPr>
        <p:blipFill>
          <a:blip r:embed="rId8"/>
          <a:stretch>
            <a:fillRect/>
          </a:stretch>
        </p:blipFill>
        <p:spPr>
          <a:xfrm>
            <a:off x="247015" y="281940"/>
            <a:ext cx="580390" cy="601345"/>
          </a:xfrm>
          <a:prstGeom prst="rect">
            <a:avLst/>
          </a:prstGeom>
          <a:noFill/>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000"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7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246380" y="-216535"/>
            <a:ext cx="12706350" cy="7412990"/>
          </a:xfrm>
          <a:prstGeom prst="rect">
            <a:avLst/>
          </a:prstGeom>
          <a:blipFill rotWithShape="1">
            <a:blip r:embed="rId2">
              <a:alphaModFix amt="15000"/>
            </a:blip>
            <a:stretch>
              <a:fillRect/>
            </a:stretch>
          </a:blip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文本框 11"/>
          <p:cNvSpPr txBox="1"/>
          <p:nvPr>
            <p:custDataLst>
              <p:tags r:id="rId3"/>
            </p:custDataLst>
          </p:nvPr>
        </p:nvSpPr>
        <p:spPr>
          <a:xfrm>
            <a:off x="2362167" y="197118"/>
            <a:ext cx="7467600" cy="229870"/>
          </a:xfrm>
          <a:prstGeom prst="rect">
            <a:avLst/>
          </a:prstGeom>
          <a:noFill/>
        </p:spPr>
        <p:txBody>
          <a:bodyPr wrap="square" rtlCol="0">
            <a:spAutoFit/>
          </a:bodyPr>
          <a:lstStyle/>
          <a:p>
            <a:pPr algn="dist"/>
            <a:r>
              <a:rPr lang="zh-CN" altLang="en-US" sz="900" dirty="0">
                <a:solidFill>
                  <a:schemeClr val="lt1"/>
                </a:solidFill>
                <a:latin typeface="微软雅黑" panose="020B0503020204020204" pitchFamily="34" charset="-122"/>
                <a:ea typeface="微软雅黑" panose="020B0503020204020204" pitchFamily="34" charset="-122"/>
              </a:rPr>
              <a:t>做</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好</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防</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护</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共</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渡</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难</a:t>
            </a:r>
            <a:r>
              <a:rPr lang="en-US" altLang="zh-CN" sz="900" dirty="0">
                <a:solidFill>
                  <a:schemeClr val="lt1"/>
                </a:solidFill>
                <a:latin typeface="微软雅黑" panose="020B0503020204020204" pitchFamily="34" charset="-122"/>
                <a:ea typeface="微软雅黑" panose="020B0503020204020204" pitchFamily="34" charset="-122"/>
              </a:rPr>
              <a:t>/</a:t>
            </a:r>
            <a:r>
              <a:rPr lang="zh-CN" altLang="en-US" sz="900" dirty="0">
                <a:solidFill>
                  <a:schemeClr val="lt1"/>
                </a:solidFill>
                <a:latin typeface="微软雅黑" panose="020B0503020204020204" pitchFamily="34" charset="-122"/>
                <a:ea typeface="微软雅黑" panose="020B0503020204020204" pitchFamily="34" charset="-122"/>
              </a:rPr>
              <a:t>关</a:t>
            </a:r>
            <a:endParaRPr lang="zh-CN" altLang="en-US" sz="900" dirty="0">
              <a:solidFill>
                <a:schemeClr val="lt1"/>
              </a:solidFill>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4"/>
          <a:stretch>
            <a:fillRect/>
          </a:stretch>
        </p:blipFill>
        <p:spPr>
          <a:xfrm>
            <a:off x="10234295" y="196850"/>
            <a:ext cx="1708785" cy="1281430"/>
          </a:xfrm>
          <a:prstGeom prst="rect">
            <a:avLst/>
          </a:prstGeom>
        </p:spPr>
      </p:pic>
      <p:pic>
        <p:nvPicPr>
          <p:cNvPr id="6" name="图片 5"/>
          <p:cNvPicPr>
            <a:picLocks noChangeAspect="1"/>
          </p:cNvPicPr>
          <p:nvPr/>
        </p:nvPicPr>
        <p:blipFill rotWithShape="1">
          <a:blip r:embed="rId5"/>
          <a:srcRect l="25662"/>
          <a:stretch>
            <a:fillRect/>
          </a:stretch>
        </p:blipFill>
        <p:spPr>
          <a:xfrm>
            <a:off x="3382144" y="426518"/>
            <a:ext cx="8887326" cy="6730567"/>
          </a:xfrm>
          <a:prstGeom prst="rect">
            <a:avLst/>
          </a:prstGeom>
        </p:spPr>
      </p:pic>
      <p:sp>
        <p:nvSpPr>
          <p:cNvPr id="3" name="矩形 2" descr="7b0a2020202022776f7264617274223a20227b5c2269645c223a32353030323631372c5c227469645c223a31333436397d220a7d0a"/>
          <p:cNvSpPr/>
          <p:nvPr/>
        </p:nvSpPr>
        <p:spPr>
          <a:xfrm>
            <a:off x="1138731" y="203278"/>
            <a:ext cx="2420620" cy="768350"/>
          </a:xfrm>
          <a:prstGeom prst="rect">
            <a:avLst/>
          </a:prstGeom>
        </p:spPr>
        <p:txBody>
          <a:bodyPr wrap="none">
            <a:spAutoFit/>
            <a:scene3d>
              <a:camera prst="perspectiveFront" fov="5400000"/>
              <a:lightRig rig="threePt" dir="t">
                <a:rot lat="0" lon="0" rev="5400000"/>
              </a:lightRig>
            </a:scene3d>
            <a:sp3d prstMaterial="softEdge">
              <a:contourClr>
                <a:srgbClr val="0F79FA"/>
              </a:contourClr>
            </a:sp3d>
          </a:bodyPr>
          <a:lstStyle/>
          <a:p>
            <a:r>
              <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rPr>
              <a:t>第一部分</a:t>
            </a:r>
            <a:endParaRPr lang="zh-CN" altLang="en-US" sz="4400" u="none" strike="noStrike" dirty="0">
              <a:ln w="6985">
                <a:solidFill>
                  <a:srgbClr val="FBE0C1"/>
                </a:solidFill>
              </a:ln>
              <a:gradFill>
                <a:gsLst>
                  <a:gs pos="0">
                    <a:srgbClr val="FE4444"/>
                  </a:gs>
                  <a:gs pos="100000">
                    <a:srgbClr val="832B2B"/>
                  </a:gs>
                </a:gsLst>
                <a:lin scaled="0"/>
              </a:gradFill>
              <a:effectLst>
                <a:outerShdw blurRad="41910" dist="88900" dir="5400000" algn="t" rotWithShape="0">
                  <a:prstClr val="black">
                    <a:alpha val="28000"/>
                  </a:prstClr>
                </a:outerShdw>
              </a:effectLst>
              <a:latin typeface="汉仪超粗宋简" panose="02010600000101010101" charset="-122"/>
              <a:ea typeface="汉仪超粗宋简" panose="02010600000101010101" charset="-122"/>
              <a:cs typeface="Arial" panose="020B0604020202020204" pitchFamily="34" charset="0"/>
              <a:sym typeface="华文中宋" panose="02010600040101010101" pitchFamily="2" charset="-122"/>
            </a:endParaRPr>
          </a:p>
        </p:txBody>
      </p:sp>
      <p:grpSp>
        <p:nvGrpSpPr>
          <p:cNvPr id="4" name="组合 3"/>
          <p:cNvGrpSpPr/>
          <p:nvPr/>
        </p:nvGrpSpPr>
        <p:grpSpPr>
          <a:xfrm>
            <a:off x="3559351" y="203269"/>
            <a:ext cx="3493263" cy="813702"/>
            <a:chOff x="5371645" y="2736813"/>
            <a:chExt cx="3493263" cy="813702"/>
          </a:xfrm>
        </p:grpSpPr>
        <p:sp>
          <p:nvSpPr>
            <p:cNvPr id="5" name="矩形: 圆角 4"/>
            <p:cNvSpPr/>
            <p:nvPr>
              <p:custDataLst>
                <p:tags r:id="rId6"/>
              </p:custDataLst>
            </p:nvPr>
          </p:nvSpPr>
          <p:spPr>
            <a:xfrm>
              <a:off x="5371645" y="2736813"/>
              <a:ext cx="3493263" cy="813702"/>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7" name="矩形 6"/>
            <p:cNvSpPr/>
            <p:nvPr>
              <p:custDataLst>
                <p:tags r:id="rId7"/>
              </p:custDataLst>
            </p:nvPr>
          </p:nvSpPr>
          <p:spPr>
            <a:xfrm>
              <a:off x="5441030" y="2841994"/>
              <a:ext cx="3353222" cy="583565"/>
            </a:xfrm>
            <a:prstGeom prst="rect">
              <a:avLst/>
            </a:prstGeom>
          </p:spPr>
          <p:txBody>
            <a:bodyPr wrap="square">
              <a:spAutoFit/>
            </a:bodyPr>
            <a:lstStyle/>
            <a:p>
              <a:pPr algn="dist"/>
              <a:r>
                <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rPr>
                <a:t>总体防控要求</a:t>
              </a:r>
              <a:endParaRPr lang="zh-CN" altLang="en-US" sz="3200" spc="600" dirty="0">
                <a:solidFill>
                  <a:schemeClr val="lt1"/>
                </a:solidFill>
                <a:latin typeface="微软雅黑" panose="020B0503020204020204" pitchFamily="34" charset="-122"/>
                <a:ea typeface="微软雅黑" panose="020B0503020204020204" pitchFamily="34" charset="-122"/>
                <a:sym typeface="华文中宋" panose="02010600040101010101" pitchFamily="2" charset="-122"/>
              </a:endParaRPr>
            </a:p>
          </p:txBody>
        </p:sp>
      </p:grpSp>
      <p:pic>
        <p:nvPicPr>
          <p:cNvPr id="10" name="图片 9" descr="中国公路矢量图(1)"/>
          <p:cNvPicPr>
            <a:picLocks noChangeAspect="1"/>
          </p:cNvPicPr>
          <p:nvPr/>
        </p:nvPicPr>
        <p:blipFill>
          <a:blip r:embed="rId8"/>
          <a:stretch>
            <a:fillRect/>
          </a:stretch>
        </p:blipFill>
        <p:spPr>
          <a:xfrm>
            <a:off x="291148" y="286385"/>
            <a:ext cx="580390" cy="601345"/>
          </a:xfrm>
          <a:prstGeom prst="rect">
            <a:avLst/>
          </a:prstGeom>
          <a:noFill/>
        </p:spPr>
      </p:pic>
      <p:grpSp>
        <p:nvGrpSpPr>
          <p:cNvPr id="42" name="组合 41"/>
          <p:cNvGrpSpPr/>
          <p:nvPr/>
        </p:nvGrpSpPr>
        <p:grpSpPr>
          <a:xfrm>
            <a:off x="730885" y="1327785"/>
            <a:ext cx="5788660" cy="5149215"/>
            <a:chOff x="1151" y="2091"/>
            <a:chExt cx="9116" cy="8109"/>
          </a:xfrm>
        </p:grpSpPr>
        <p:sp>
          <p:nvSpPr>
            <p:cNvPr id="14" name="íŝḷiḓê"/>
            <p:cNvSpPr txBox="1"/>
            <p:nvPr>
              <p:custDataLst>
                <p:tags r:id="rId9"/>
              </p:custDataLst>
            </p:nvPr>
          </p:nvSpPr>
          <p:spPr>
            <a:xfrm>
              <a:off x="1151" y="3872"/>
              <a:ext cx="1280" cy="1212"/>
            </a:xfrm>
            <a:prstGeom prst="rect">
              <a:avLst/>
            </a:prstGeom>
            <a:noFill/>
          </p:spPr>
          <p:txBody>
            <a:bodyPr wrap="none" lIns="91440" tIns="45720" rIns="91440" bIns="45720" rtlCol="0" anchor="ctr" anchorCtr="0">
              <a:spAutoFit/>
            </a:bodyPr>
            <a:lstStyle/>
            <a:p>
              <a:pPr algn="r"/>
              <a:r>
                <a:rPr kumimoji="1" lang="en-US" altLang="zh-CN" sz="4400" b="1" dirty="0"/>
                <a:t>03</a:t>
              </a:r>
              <a:endParaRPr kumimoji="1" lang="en-US" altLang="zh-CN" sz="4400" b="1" dirty="0"/>
            </a:p>
          </p:txBody>
        </p:sp>
        <p:sp>
          <p:nvSpPr>
            <p:cNvPr id="15" name="íṡḻîdè"/>
            <p:cNvSpPr/>
            <p:nvPr>
              <p:custDataLst>
                <p:tags r:id="rId10"/>
              </p:custDataLst>
            </p:nvPr>
          </p:nvSpPr>
          <p:spPr>
            <a:xfrm>
              <a:off x="2431" y="4011"/>
              <a:ext cx="2983" cy="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加强关停关闭服务区和收费站管理</a:t>
              </a:r>
              <a:endParaRPr kumimoji="1" lang="zh-CN" altLang="zh-CN" sz="1600" b="1" dirty="0">
                <a:solidFill>
                  <a:schemeClr val="tx1"/>
                </a:solidFill>
              </a:endParaRPr>
            </a:p>
          </p:txBody>
        </p:sp>
        <p:grpSp>
          <p:nvGrpSpPr>
            <p:cNvPr id="16" name="íṡļîḓé"/>
            <p:cNvGrpSpPr/>
            <p:nvPr/>
          </p:nvGrpSpPr>
          <p:grpSpPr>
            <a:xfrm>
              <a:off x="5862" y="3868"/>
              <a:ext cx="4063" cy="1212"/>
              <a:chOff x="2991949" y="4255003"/>
              <a:chExt cx="2579888" cy="769441"/>
            </a:xfrm>
          </p:grpSpPr>
          <p:sp>
            <p:nvSpPr>
              <p:cNvPr id="17" name="išlíḍê"/>
              <p:cNvSpPr txBox="1"/>
              <p:nvPr>
                <p:custDataLst>
                  <p:tags r:id="rId11"/>
                </p:custDataLst>
              </p:nvPr>
            </p:nvSpPr>
            <p:spPr>
              <a:xfrm>
                <a:off x="2991949" y="4255003"/>
                <a:ext cx="813043" cy="76944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04</a:t>
                </a:r>
                <a:endParaRPr kumimoji="1" lang="en-US" altLang="zh-CN" sz="4400" b="1" dirty="0">
                  <a:solidFill>
                    <a:schemeClr val="tx1"/>
                  </a:solidFill>
                </a:endParaRPr>
              </a:p>
            </p:txBody>
          </p:sp>
          <p:sp>
            <p:nvSpPr>
              <p:cNvPr id="18" name="ísḻîḋe"/>
              <p:cNvSpPr/>
              <p:nvPr>
                <p:custDataLst>
                  <p:tags r:id="rId12"/>
                </p:custDataLst>
              </p:nvPr>
            </p:nvSpPr>
            <p:spPr>
              <a:xfrm>
                <a:off x="3805195" y="4349784"/>
                <a:ext cx="1766642" cy="583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规范公路防疫</a:t>
                </a:r>
                <a:endParaRPr kumimoji="1" lang="zh-CN" sz="1600" b="1" dirty="0">
                  <a:solidFill>
                    <a:schemeClr val="tx1"/>
                  </a:solidFill>
                </a:endParaRPr>
              </a:p>
              <a:p>
                <a:r>
                  <a:rPr kumimoji="1" lang="zh-CN" sz="1600" b="1" dirty="0">
                    <a:solidFill>
                      <a:schemeClr val="tx1"/>
                    </a:solidFill>
                  </a:rPr>
                  <a:t>检查点设置</a:t>
                </a:r>
                <a:endParaRPr kumimoji="1" lang="zh-CN" sz="1600" b="1" dirty="0">
                  <a:solidFill>
                    <a:schemeClr val="tx1"/>
                  </a:solidFill>
                </a:endParaRPr>
              </a:p>
            </p:txBody>
          </p:sp>
        </p:grpSp>
        <p:grpSp>
          <p:nvGrpSpPr>
            <p:cNvPr id="19" name="îşļíďè"/>
            <p:cNvGrpSpPr/>
            <p:nvPr/>
          </p:nvGrpSpPr>
          <p:grpSpPr>
            <a:xfrm>
              <a:off x="1151" y="5655"/>
              <a:ext cx="4063" cy="1212"/>
              <a:chOff x="2991949" y="4255003"/>
              <a:chExt cx="2579888" cy="769441"/>
            </a:xfrm>
          </p:grpSpPr>
          <p:sp>
            <p:nvSpPr>
              <p:cNvPr id="20" name="íş1iḍê"/>
              <p:cNvSpPr txBox="1"/>
              <p:nvPr>
                <p:custDataLst>
                  <p:tags r:id="rId13"/>
                </p:custDataLst>
              </p:nvPr>
            </p:nvSpPr>
            <p:spPr>
              <a:xfrm>
                <a:off x="2991949" y="4255003"/>
                <a:ext cx="813043" cy="76944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05</a:t>
                </a:r>
                <a:endParaRPr kumimoji="1" lang="en-US" altLang="zh-CN" sz="4400" b="1" dirty="0">
                  <a:solidFill>
                    <a:schemeClr val="tx1"/>
                  </a:solidFill>
                </a:endParaRPr>
              </a:p>
            </p:txBody>
          </p:sp>
          <p:sp>
            <p:nvSpPr>
              <p:cNvPr id="21" name="îṩlidê"/>
              <p:cNvSpPr/>
              <p:nvPr>
                <p:custDataLst>
                  <p:tags r:id="rId14"/>
                </p:custDataLst>
              </p:nvPr>
            </p:nvSpPr>
            <p:spPr>
              <a:xfrm>
                <a:off x="3805195" y="4343434"/>
                <a:ext cx="1766642" cy="583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加强核酸监测点设置</a:t>
                </a:r>
                <a:endParaRPr kumimoji="1" lang="zh-CN" sz="1600" b="1" dirty="0">
                  <a:solidFill>
                    <a:schemeClr val="tx1"/>
                  </a:solidFill>
                </a:endParaRPr>
              </a:p>
            </p:txBody>
          </p:sp>
        </p:grpSp>
        <p:sp>
          <p:nvSpPr>
            <p:cNvPr id="22" name="iṣ1íḓé"/>
            <p:cNvSpPr txBox="1"/>
            <p:nvPr>
              <p:custDataLst>
                <p:tags r:id="rId15"/>
              </p:custDataLst>
            </p:nvPr>
          </p:nvSpPr>
          <p:spPr>
            <a:xfrm>
              <a:off x="5862" y="5655"/>
              <a:ext cx="1280" cy="1212"/>
            </a:xfrm>
            <a:prstGeom prst="rect">
              <a:avLst/>
            </a:prstGeom>
            <a:noFill/>
          </p:spPr>
          <p:txBody>
            <a:bodyPr wrap="none" lIns="91440" tIns="45720" rIns="91440" bIns="45720" rtlCol="0" anchor="ctr" anchorCtr="0">
              <a:spAutoFit/>
            </a:bodyPr>
            <a:lstStyle/>
            <a:p>
              <a:pPr algn="r"/>
              <a:r>
                <a:rPr kumimoji="1" lang="en-US" altLang="zh-CN" sz="4400" b="1" dirty="0"/>
                <a:t>06</a:t>
              </a:r>
              <a:endParaRPr kumimoji="1" lang="en-US" altLang="zh-CN" sz="4400" b="1" dirty="0"/>
            </a:p>
          </p:txBody>
        </p:sp>
        <p:sp>
          <p:nvSpPr>
            <p:cNvPr id="23" name="ïSḻîḋê"/>
            <p:cNvSpPr/>
            <p:nvPr>
              <p:custDataLst>
                <p:tags r:id="rId16"/>
              </p:custDataLst>
            </p:nvPr>
          </p:nvSpPr>
          <p:spPr>
            <a:xfrm>
              <a:off x="7069" y="5771"/>
              <a:ext cx="3199" cy="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严格落实人员、物品、环境</a:t>
              </a:r>
              <a:r>
                <a:rPr kumimoji="1" lang="en-US" altLang="zh-CN" sz="1600" b="1" dirty="0">
                  <a:solidFill>
                    <a:schemeClr val="tx1"/>
                  </a:solidFill>
                </a:rPr>
                <a:t>“</a:t>
              </a:r>
              <a:r>
                <a:rPr kumimoji="1" lang="zh-CN" altLang="en-US" sz="1600" b="1" dirty="0">
                  <a:solidFill>
                    <a:schemeClr val="tx1"/>
                  </a:solidFill>
                </a:rPr>
                <a:t>三同防</a:t>
              </a:r>
              <a:r>
                <a:rPr kumimoji="1" lang="en-US" altLang="zh-CN" sz="1600" b="1" dirty="0">
                  <a:solidFill>
                    <a:schemeClr val="tx1"/>
                  </a:solidFill>
                </a:rPr>
                <a:t>”</a:t>
              </a:r>
              <a:r>
                <a:rPr kumimoji="1" lang="zh-CN" altLang="en-US" sz="1600" b="1" dirty="0">
                  <a:solidFill>
                    <a:schemeClr val="tx1"/>
                  </a:solidFill>
                </a:rPr>
                <a:t>要求</a:t>
              </a:r>
              <a:endParaRPr kumimoji="1" lang="zh-CN" altLang="en-US" sz="1600" b="1" dirty="0">
                <a:solidFill>
                  <a:schemeClr val="tx1"/>
                </a:solidFill>
              </a:endParaRPr>
            </a:p>
          </p:txBody>
        </p:sp>
        <p:sp>
          <p:nvSpPr>
            <p:cNvPr id="24" name="îsḻîde"/>
            <p:cNvSpPr txBox="1"/>
            <p:nvPr>
              <p:custDataLst>
                <p:tags r:id="rId17"/>
              </p:custDataLst>
            </p:nvPr>
          </p:nvSpPr>
          <p:spPr>
            <a:xfrm>
              <a:off x="1151" y="7391"/>
              <a:ext cx="1280" cy="1212"/>
            </a:xfrm>
            <a:prstGeom prst="rect">
              <a:avLst/>
            </a:prstGeom>
            <a:noFill/>
          </p:spPr>
          <p:txBody>
            <a:bodyPr wrap="none" lIns="91440" tIns="45720" rIns="91440" bIns="45720" rtlCol="0" anchor="ctr" anchorCtr="0">
              <a:spAutoFit/>
            </a:bodyPr>
            <a:lstStyle/>
            <a:p>
              <a:pPr algn="r"/>
              <a:r>
                <a:rPr kumimoji="1" lang="en-US" altLang="zh-CN" sz="4400" b="1" dirty="0"/>
                <a:t>07</a:t>
              </a:r>
              <a:endParaRPr kumimoji="1" lang="en-US" altLang="zh-CN" sz="4400" b="1" dirty="0"/>
            </a:p>
          </p:txBody>
        </p:sp>
        <p:sp>
          <p:nvSpPr>
            <p:cNvPr id="25" name="iṥ1îḑè"/>
            <p:cNvSpPr/>
            <p:nvPr>
              <p:custDataLst>
                <p:tags r:id="rId18"/>
              </p:custDataLst>
            </p:nvPr>
          </p:nvSpPr>
          <p:spPr>
            <a:xfrm>
              <a:off x="2431" y="7732"/>
              <a:ext cx="3057" cy="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加强培训宣传</a:t>
              </a:r>
              <a:endParaRPr kumimoji="1" lang="zh-CN" sz="1600" b="1" dirty="0">
                <a:solidFill>
                  <a:schemeClr val="tx1"/>
                </a:solidFill>
              </a:endParaRPr>
            </a:p>
          </p:txBody>
        </p:sp>
        <p:grpSp>
          <p:nvGrpSpPr>
            <p:cNvPr id="26" name="îṩḻïḋê"/>
            <p:cNvGrpSpPr/>
            <p:nvPr/>
          </p:nvGrpSpPr>
          <p:grpSpPr>
            <a:xfrm>
              <a:off x="5862" y="7391"/>
              <a:ext cx="4063" cy="1212"/>
              <a:chOff x="2991949" y="4255003"/>
              <a:chExt cx="2579888" cy="769441"/>
            </a:xfrm>
          </p:grpSpPr>
          <p:sp>
            <p:nvSpPr>
              <p:cNvPr id="27" name="iŝḻíḍè"/>
              <p:cNvSpPr txBox="1"/>
              <p:nvPr>
                <p:custDataLst>
                  <p:tags r:id="rId19"/>
                </p:custDataLst>
              </p:nvPr>
            </p:nvSpPr>
            <p:spPr>
              <a:xfrm>
                <a:off x="2991949" y="4255003"/>
                <a:ext cx="813043" cy="76944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08</a:t>
                </a:r>
                <a:endParaRPr kumimoji="1" lang="en-US" altLang="zh-CN" sz="4400" b="1" dirty="0">
                  <a:solidFill>
                    <a:schemeClr val="tx1"/>
                  </a:solidFill>
                </a:endParaRPr>
              </a:p>
            </p:txBody>
          </p:sp>
          <p:sp>
            <p:nvSpPr>
              <p:cNvPr id="28" name="iśḷiḍe"/>
              <p:cNvSpPr/>
              <p:nvPr>
                <p:custDataLst>
                  <p:tags r:id="rId20"/>
                </p:custDataLst>
              </p:nvPr>
            </p:nvSpPr>
            <p:spPr>
              <a:xfrm>
                <a:off x="3805195" y="4339760"/>
                <a:ext cx="1766642" cy="583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加强疫情应急处置</a:t>
                </a:r>
                <a:endParaRPr kumimoji="1" lang="zh-CN" sz="1600" b="1" dirty="0">
                  <a:solidFill>
                    <a:schemeClr val="tx1"/>
                  </a:solidFill>
                </a:endParaRPr>
              </a:p>
            </p:txBody>
          </p:sp>
        </p:grpSp>
        <p:grpSp>
          <p:nvGrpSpPr>
            <p:cNvPr id="29" name="íṡļîḓé"/>
            <p:cNvGrpSpPr/>
            <p:nvPr/>
          </p:nvGrpSpPr>
          <p:grpSpPr>
            <a:xfrm>
              <a:off x="1165" y="2091"/>
              <a:ext cx="4049" cy="1210"/>
              <a:chOff x="3001118" y="4255638"/>
              <a:chExt cx="2570719" cy="768171"/>
            </a:xfrm>
          </p:grpSpPr>
          <p:sp>
            <p:nvSpPr>
              <p:cNvPr id="30" name="išlíḍê"/>
              <p:cNvSpPr txBox="1"/>
              <p:nvPr>
                <p:custDataLst>
                  <p:tags r:id="rId21"/>
                </p:custDataLst>
              </p:nvPr>
            </p:nvSpPr>
            <p:spPr>
              <a:xfrm>
                <a:off x="3001118" y="4255638"/>
                <a:ext cx="803874"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01</a:t>
                </a:r>
                <a:endParaRPr kumimoji="1" lang="en-US" altLang="zh-CN" sz="4400" b="1" dirty="0">
                  <a:solidFill>
                    <a:schemeClr val="tx1"/>
                  </a:solidFill>
                </a:endParaRPr>
              </a:p>
            </p:txBody>
          </p:sp>
          <p:sp>
            <p:nvSpPr>
              <p:cNvPr id="31" name="ísḻîḋe"/>
              <p:cNvSpPr/>
              <p:nvPr>
                <p:custDataLst>
                  <p:tags r:id="rId22"/>
                </p:custDataLst>
              </p:nvPr>
            </p:nvSpPr>
            <p:spPr>
              <a:xfrm>
                <a:off x="3805195" y="4349920"/>
                <a:ext cx="1766642" cy="583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坚持常态化</a:t>
                </a:r>
                <a:endParaRPr kumimoji="1" lang="zh-CN" sz="1600" b="1" dirty="0">
                  <a:solidFill>
                    <a:schemeClr val="tx1"/>
                  </a:solidFill>
                </a:endParaRPr>
              </a:p>
              <a:p>
                <a:r>
                  <a:rPr kumimoji="1" lang="zh-CN" sz="1600" b="1" dirty="0">
                    <a:solidFill>
                      <a:schemeClr val="tx1"/>
                    </a:solidFill>
                  </a:rPr>
                  <a:t>精准防控</a:t>
                </a:r>
                <a:endParaRPr kumimoji="1" lang="zh-CN" sz="1600" b="1" dirty="0">
                  <a:solidFill>
                    <a:schemeClr val="tx1"/>
                  </a:solidFill>
                </a:endParaRPr>
              </a:p>
            </p:txBody>
          </p:sp>
        </p:grpSp>
        <p:sp>
          <p:nvSpPr>
            <p:cNvPr id="32" name="íŝḷiḓê"/>
            <p:cNvSpPr txBox="1"/>
            <p:nvPr>
              <p:custDataLst>
                <p:tags r:id="rId23"/>
              </p:custDataLst>
            </p:nvPr>
          </p:nvSpPr>
          <p:spPr>
            <a:xfrm>
              <a:off x="5876" y="2096"/>
              <a:ext cx="1266" cy="1210"/>
            </a:xfrm>
            <a:prstGeom prst="rect">
              <a:avLst/>
            </a:prstGeom>
            <a:noFill/>
          </p:spPr>
          <p:txBody>
            <a:bodyPr wrap="none" lIns="91440" tIns="45720" rIns="91440" bIns="45720" rtlCol="0" anchor="ctr" anchorCtr="0">
              <a:spAutoFit/>
            </a:bodyPr>
            <a:lstStyle/>
            <a:p>
              <a:pPr algn="r"/>
              <a:r>
                <a:rPr kumimoji="1" lang="en-US" altLang="zh-CN" sz="4400" b="1" dirty="0"/>
                <a:t>02</a:t>
              </a:r>
              <a:endParaRPr kumimoji="1" lang="en-US" altLang="zh-CN" sz="4400" b="1" dirty="0"/>
            </a:p>
          </p:txBody>
        </p:sp>
        <p:sp>
          <p:nvSpPr>
            <p:cNvPr id="33" name="íṡḻîdè"/>
            <p:cNvSpPr/>
            <p:nvPr>
              <p:custDataLst>
                <p:tags r:id="rId24"/>
              </p:custDataLst>
            </p:nvPr>
          </p:nvSpPr>
          <p:spPr>
            <a:xfrm>
              <a:off x="7142" y="2234"/>
              <a:ext cx="2983" cy="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保障公路交通</a:t>
              </a:r>
              <a:endParaRPr kumimoji="1" lang="zh-CN" sz="1600" b="1" dirty="0">
                <a:solidFill>
                  <a:schemeClr val="tx1"/>
                </a:solidFill>
              </a:endParaRPr>
            </a:p>
            <a:p>
              <a:r>
                <a:rPr kumimoji="1" lang="zh-CN" sz="1600" b="1" dirty="0">
                  <a:solidFill>
                    <a:schemeClr val="tx1"/>
                  </a:solidFill>
                </a:rPr>
                <a:t>正常运行</a:t>
              </a:r>
              <a:endParaRPr kumimoji="1" lang="zh-CN" altLang="zh-CN" sz="1600" b="1" dirty="0">
                <a:solidFill>
                  <a:schemeClr val="tx1"/>
                </a:solidFill>
              </a:endParaRPr>
            </a:p>
          </p:txBody>
        </p:sp>
        <p:grpSp>
          <p:nvGrpSpPr>
            <p:cNvPr id="34" name="îṩḻïḋê"/>
            <p:cNvGrpSpPr/>
            <p:nvPr/>
          </p:nvGrpSpPr>
          <p:grpSpPr>
            <a:xfrm>
              <a:off x="1165" y="8990"/>
              <a:ext cx="4049" cy="1210"/>
              <a:chOff x="3001118" y="4255638"/>
              <a:chExt cx="2570719" cy="768171"/>
            </a:xfrm>
          </p:grpSpPr>
          <p:sp>
            <p:nvSpPr>
              <p:cNvPr id="35" name="iŝḻíḍè"/>
              <p:cNvSpPr txBox="1"/>
              <p:nvPr>
                <p:custDataLst>
                  <p:tags r:id="rId25"/>
                </p:custDataLst>
              </p:nvPr>
            </p:nvSpPr>
            <p:spPr>
              <a:xfrm>
                <a:off x="3001118" y="4255638"/>
                <a:ext cx="803874"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09</a:t>
                </a:r>
                <a:endParaRPr kumimoji="1" lang="en-US" altLang="zh-CN" sz="4400" b="1" dirty="0">
                  <a:solidFill>
                    <a:schemeClr val="tx1"/>
                  </a:solidFill>
                </a:endParaRPr>
              </a:p>
            </p:txBody>
          </p:sp>
          <p:sp>
            <p:nvSpPr>
              <p:cNvPr id="36" name="iśḷiḍe"/>
              <p:cNvSpPr/>
              <p:nvPr>
                <p:custDataLst>
                  <p:tags r:id="rId26"/>
                </p:custDataLst>
              </p:nvPr>
            </p:nvSpPr>
            <p:spPr>
              <a:xfrm>
                <a:off x="3805195" y="4339624"/>
                <a:ext cx="1766642" cy="583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1600" b="1" dirty="0">
                    <a:solidFill>
                      <a:schemeClr val="tx1"/>
                    </a:solidFill>
                  </a:rPr>
                  <a:t>健全完善定期</a:t>
                </a:r>
                <a:endParaRPr kumimoji="1" lang="zh-CN" sz="1600" b="1" dirty="0">
                  <a:solidFill>
                    <a:schemeClr val="tx1"/>
                  </a:solidFill>
                </a:endParaRPr>
              </a:p>
              <a:p>
                <a:r>
                  <a:rPr kumimoji="1" lang="zh-CN" sz="1600" b="1" dirty="0">
                    <a:solidFill>
                      <a:schemeClr val="tx1"/>
                    </a:solidFill>
                  </a:rPr>
                  <a:t>通报制度</a:t>
                </a:r>
                <a:endParaRPr kumimoji="1" lang="zh-CN" sz="1600" b="1" dirty="0">
                  <a:solidFill>
                    <a:schemeClr val="tx1"/>
                  </a:solidFill>
                </a:endParaRPr>
              </a:p>
            </p:txBody>
          </p:sp>
        </p:grpSp>
      </p:grpSp>
    </p:spTree>
    <p:custDataLst>
      <p:tags r:id="rId27"/>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500"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4" fill="hold" nodeType="withEffect">
                                  <p:stCondLst>
                                    <p:cond delay="0"/>
                                  </p:stCondLst>
                                  <p:childTnLst>
                                    <p:set>
                                      <p:cBhvr>
                                        <p:cTn id="9" dur="500"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grpId="0" nodeType="withEffect">
                                  <p:stCondLst>
                                    <p:cond delay="0"/>
                                  </p:stCondLst>
                                  <p:childTnLst>
                                    <p:set>
                                      <p:cBhvr>
                                        <p:cTn id="12" dur="500"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6" presetClass="entr" presetSubtype="21" fill="hold" nodeType="withEffect">
                                  <p:stCondLst>
                                    <p:cond delay="0"/>
                                  </p:stCondLst>
                                  <p:childTnLst>
                                    <p:set>
                                      <p:cBhvr>
                                        <p:cTn id="15" dur="500"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9" presetClass="entr" presetSubtype="0" fill="hold" nodeType="withEffect">
                                  <p:stCondLst>
                                    <p:cond delay="0"/>
                                  </p:stCondLst>
                                  <p:childTnLst>
                                    <p:set>
                                      <p:cBhvr>
                                        <p:cTn id="18" dur="500"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up)">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4" y="1280160"/>
            <a:ext cx="5226685" cy="768350"/>
            <a:chOff x="3001118" y="4255638"/>
            <a:chExt cx="5226447" cy="768171"/>
          </a:xfrm>
        </p:grpSpPr>
        <p:sp>
          <p:nvSpPr>
            <p:cNvPr id="38" name="išlíḍê"/>
            <p:cNvSpPr txBox="1"/>
            <p:nvPr>
              <p:custDataLst>
                <p:tags r:id="rId4"/>
              </p:custDataLst>
            </p:nvPr>
          </p:nvSpPr>
          <p:spPr>
            <a:xfrm>
              <a:off x="3001118" y="4255638"/>
              <a:ext cx="803874"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01</a:t>
              </a:r>
              <a:endParaRPr kumimoji="1" lang="en-US" altLang="zh-CN" sz="4400" b="1" dirty="0">
                <a:solidFill>
                  <a:schemeClr val="tx1"/>
                </a:solidFill>
              </a:endParaRPr>
            </a:p>
          </p:txBody>
        </p:sp>
        <p:sp>
          <p:nvSpPr>
            <p:cNvPr id="39" name="ísḻîḋe"/>
            <p:cNvSpPr/>
            <p:nvPr>
              <p:custDataLst>
                <p:tags r:id="rId5"/>
              </p:custDataLst>
            </p:nvPr>
          </p:nvSpPr>
          <p:spPr>
            <a:xfrm>
              <a:off x="3804991" y="4317219"/>
              <a:ext cx="4422574"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坚持常态化精准防控</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4978969"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1489055" cy="2676525"/>
          </a:xfrm>
          <a:prstGeom prst="rect">
            <a:avLst/>
          </a:prstGeom>
          <a:noFill/>
          <a:ln w="9525">
            <a:noFill/>
          </a:ln>
        </p:spPr>
        <p:txBody>
          <a:bodyPr wrap="square">
            <a:spAutoFit/>
          </a:bodyPr>
          <a:lstStyle/>
          <a:p>
            <a:pPr indent="0"/>
            <a:r>
              <a:rPr lang="zh-CN" sz="2400" b="0">
                <a:solidFill>
                  <a:srgbClr val="FF0000"/>
                </a:solidFill>
                <a:latin typeface="宋体" panose="02010600030101010101" pitchFamily="2" charset="-122"/>
                <a:ea typeface="宋体" panose="02010600030101010101" pitchFamily="2" charset="-122"/>
                <a:cs typeface="宋体" panose="02010600030101010101" pitchFamily="2" charset="-122"/>
              </a:rPr>
              <a:t>完整、准确、全面贯彻落实党中央决策部署，坚定不移坚持人民至上、生命至上，坚定不移落实</a:t>
            </a:r>
            <a:r>
              <a:rPr lang="en-US" sz="2400" b="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sz="2400" b="0">
                <a:solidFill>
                  <a:srgbClr val="FF0000"/>
                </a:solidFill>
                <a:latin typeface="宋体" panose="02010600030101010101" pitchFamily="2" charset="-122"/>
                <a:ea typeface="宋体" panose="02010600030101010101" pitchFamily="2" charset="-122"/>
                <a:cs typeface="宋体" panose="02010600030101010101" pitchFamily="2" charset="-122"/>
              </a:rPr>
              <a:t>外防输入、内防反弹</a:t>
            </a:r>
            <a:r>
              <a:rPr lang="en-US" sz="2400" b="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sz="2400" b="0">
                <a:solidFill>
                  <a:srgbClr val="FF0000"/>
                </a:solidFill>
                <a:latin typeface="宋体" panose="02010600030101010101" pitchFamily="2" charset="-122"/>
                <a:ea typeface="宋体" panose="02010600030101010101" pitchFamily="2" charset="-122"/>
                <a:cs typeface="宋体" panose="02010600030101010101" pitchFamily="2" charset="-122"/>
              </a:rPr>
              <a:t>总策略，坚定不移贯彻</a:t>
            </a:r>
            <a:r>
              <a:rPr lang="en-US" sz="2400" b="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sz="2400" b="0">
                <a:solidFill>
                  <a:srgbClr val="FF0000"/>
                </a:solidFill>
                <a:latin typeface="宋体" panose="02010600030101010101" pitchFamily="2" charset="-122"/>
                <a:ea typeface="宋体" panose="02010600030101010101" pitchFamily="2" charset="-122"/>
                <a:cs typeface="宋体" panose="02010600030101010101" pitchFamily="2" charset="-122"/>
              </a:rPr>
              <a:t>动态清零</a:t>
            </a:r>
            <a:r>
              <a:rPr lang="en-US" sz="2400" b="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sz="2400" b="0">
                <a:solidFill>
                  <a:srgbClr val="FF0000"/>
                </a:solidFill>
                <a:latin typeface="宋体" panose="02010600030101010101" pitchFamily="2" charset="-122"/>
                <a:ea typeface="宋体" panose="02010600030101010101" pitchFamily="2" charset="-122"/>
                <a:cs typeface="宋体" panose="02010600030101010101" pitchFamily="2" charset="-122"/>
              </a:rPr>
              <a:t>总方针，按照疫情要防住、经济要稳住、发展要安全的要求，高效统筹公路疫情防控和保通保畅工作。进一步</a:t>
            </a:r>
            <a:r>
              <a:rPr lang="zh-CN" sz="2400" b="0">
                <a:latin typeface="宋体" panose="02010600030101010101" pitchFamily="2" charset="-122"/>
                <a:ea typeface="宋体" panose="02010600030101010101" pitchFamily="2" charset="-122"/>
                <a:cs typeface="宋体" panose="02010600030101010101" pitchFamily="2" charset="-122"/>
              </a:rPr>
              <a:t>落实疫情防控主体责任，坚持常态化精准防控和疫情应急处置相结合，完善应急响应机制，分类分级制定防控方案及应急预案，备足防疫物资，做好应急演练，加强值班值守，及时报送信息，</a:t>
            </a:r>
            <a:r>
              <a:rPr lang="zh-CN"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科学精准</a:t>
            </a:r>
            <a:r>
              <a:rPr lang="zh-CN" sz="2400" b="0">
                <a:latin typeface="宋体" panose="02010600030101010101" pitchFamily="2" charset="-122"/>
                <a:ea typeface="宋体" panose="02010600030101010101" pitchFamily="2" charset="-122"/>
                <a:cs typeface="宋体" panose="02010600030101010101" pitchFamily="2" charset="-122"/>
              </a:rPr>
              <a:t>做好公路服务区和收费站新冠肺炎疫情防控工作，坚决防止疫情通过公路交通传播扩散。</a:t>
            </a:r>
            <a:endParaRPr lang="zh-CN" altLang="en-US" sz="2400" b="0">
              <a:latin typeface="宋体" panose="02010600030101010101" pitchFamily="2" charset="-122"/>
              <a:ea typeface="宋体" panose="02010600030101010101" pitchFamily="2" charset="-122"/>
              <a:cs typeface="宋体" panose="02010600030101010101" pitchFamily="2" charset="-122"/>
            </a:endParaRPr>
          </a:p>
        </p:txBody>
      </p:sp>
    </p:spTree>
    <p:custDataLst>
      <p:tags r:id="rId7"/>
    </p:custData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5873748" cy="768350"/>
            <a:chOff x="3001119" y="4255638"/>
            <a:chExt cx="5873481"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02</a:t>
              </a:r>
              <a:endParaRPr kumimoji="1" lang="en-US" altLang="zh-CN" sz="4400" b="1" dirty="0">
                <a:solidFill>
                  <a:schemeClr val="tx1"/>
                </a:solidFill>
              </a:endParaRPr>
            </a:p>
          </p:txBody>
        </p:sp>
        <p:sp>
          <p:nvSpPr>
            <p:cNvPr id="39" name="ísḻîḋe"/>
            <p:cNvSpPr/>
            <p:nvPr>
              <p:custDataLst>
                <p:tags r:id="rId5"/>
              </p:custDataLst>
            </p:nvPr>
          </p:nvSpPr>
          <p:spPr>
            <a:xfrm>
              <a:off x="3804991" y="4317219"/>
              <a:ext cx="5069609"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保障公路交通正常运行</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62610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0806430" cy="3538220"/>
          </a:xfrm>
          <a:prstGeom prst="rect">
            <a:avLst/>
          </a:prstGeom>
          <a:noFill/>
          <a:ln w="9525">
            <a:noFill/>
          </a:ln>
        </p:spPr>
        <p:txBody>
          <a:bodyPr wrap="square">
            <a:spAutoFit/>
          </a:bodyPr>
          <a:lstStyle/>
          <a:p>
            <a:pPr indent="0"/>
            <a:r>
              <a:rPr sz="2400" b="0">
                <a:latin typeface="宋体" panose="02010600030101010101" pitchFamily="2" charset="-122"/>
                <a:ea typeface="宋体" panose="02010600030101010101" pitchFamily="2" charset="-122"/>
                <a:cs typeface="宋体" panose="02010600030101010101" pitchFamily="2" charset="-122"/>
              </a:rPr>
              <a:t>严禁擅自阻断或关闭高速公路和普通公路，严禁擅自关停关闭高速公路服务区和收费站，</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确保公路交通网络畅通</a:t>
            </a:r>
            <a:r>
              <a:rPr sz="2400" b="0">
                <a:latin typeface="宋体" panose="02010600030101010101" pitchFamily="2" charset="-122"/>
                <a:ea typeface="宋体" panose="02010600030101010101" pitchFamily="2" charset="-122"/>
                <a:cs typeface="宋体" panose="02010600030101010101" pitchFamily="2" charset="-122"/>
              </a:rPr>
              <a:t>。高速公路服务区、</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收费站</a:t>
            </a:r>
            <a:r>
              <a:rPr sz="2400" b="0">
                <a:latin typeface="宋体" panose="02010600030101010101" pitchFamily="2" charset="-122"/>
                <a:ea typeface="宋体" panose="02010600030101010101" pitchFamily="2" charset="-122"/>
                <a:cs typeface="宋体" panose="02010600030101010101" pitchFamily="2" charset="-122"/>
              </a:rPr>
              <a:t>因出现确诊等情况确需关停的，应报经省级联防联控机制批准。</a:t>
            </a:r>
            <a:r>
              <a:rPr sz="2400" b="0">
                <a:solidFill>
                  <a:srgbClr val="FF0000"/>
                </a:solidFill>
                <a:latin typeface="宋体" panose="02010600030101010101" pitchFamily="2" charset="-122"/>
                <a:ea typeface="宋体" panose="02010600030101010101" pitchFamily="2" charset="-122"/>
                <a:cs typeface="宋体" panose="02010600030101010101" pitchFamily="2" charset="-122"/>
              </a:rPr>
              <a:t>积极配合当地卫生健康、疾控等部门，</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探索以功能区或独栋建筑等为单位进行风险区域划分，最大限度保持服务区运转</a:t>
            </a:r>
            <a:r>
              <a:rPr sz="2400" b="0">
                <a:latin typeface="宋体" panose="02010600030101010101" pitchFamily="2" charset="-122"/>
                <a:ea typeface="宋体" panose="02010600030101010101" pitchFamily="2" charset="-122"/>
                <a:cs typeface="宋体" panose="02010600030101010101" pitchFamily="2" charset="-122"/>
              </a:rPr>
              <a:t>。</a:t>
            </a:r>
            <a:endParaRPr sz="2400" b="0">
              <a:latin typeface="宋体" panose="02010600030101010101" pitchFamily="2" charset="-122"/>
              <a:ea typeface="宋体" panose="02010600030101010101" pitchFamily="2" charset="-122"/>
              <a:cs typeface="宋体" panose="02010600030101010101" pitchFamily="2" charset="-122"/>
            </a:endParaRPr>
          </a:p>
          <a:p>
            <a:pPr indent="0"/>
            <a:endParaRPr sz="2400" b="0">
              <a:latin typeface="宋体" panose="02010600030101010101" pitchFamily="2" charset="-122"/>
              <a:ea typeface="宋体" panose="02010600030101010101" pitchFamily="2" charset="-122"/>
              <a:cs typeface="宋体" panose="02010600030101010101" pitchFamily="2" charset="-122"/>
            </a:endParaRPr>
          </a:p>
          <a:p>
            <a:pPr indent="0"/>
            <a:r>
              <a:rPr lang="zh-CN" sz="2000" b="0">
                <a:latin typeface="楷体_GB2312" panose="02010609030101010101" charset="-122"/>
                <a:ea typeface="楷体_GB2312" panose="02010609030101010101" charset="-122"/>
                <a:cs typeface="楷体_GB2312" panose="02010609030101010101" charset="-122"/>
              </a:rPr>
              <a:t>注意：</a:t>
            </a:r>
            <a:endParaRPr lang="zh-CN" sz="2000" b="0">
              <a:latin typeface="楷体_GB2312" panose="02010609030101010101" charset="-122"/>
              <a:ea typeface="楷体_GB2312" panose="02010609030101010101" charset="-122"/>
              <a:cs typeface="楷体_GB2312" panose="02010609030101010101" charset="-122"/>
            </a:endParaRPr>
          </a:p>
          <a:p>
            <a:pPr indent="0"/>
            <a:r>
              <a:rPr lang="en-US" altLang="zh-CN" sz="2000" b="0">
                <a:latin typeface="楷体_GB2312" panose="02010609030101010101" charset="-122"/>
                <a:ea typeface="楷体_GB2312" panose="02010609030101010101" charset="-122"/>
                <a:cs typeface="楷体_GB2312" panose="02010609030101010101" charset="-122"/>
              </a:rPr>
              <a:t>1.</a:t>
            </a:r>
            <a:r>
              <a:rPr lang="zh-CN" altLang="en-US" sz="2000" b="0">
                <a:latin typeface="楷体_GB2312" panose="02010609030101010101" charset="-122"/>
                <a:ea typeface="楷体_GB2312" panose="02010609030101010101" charset="-122"/>
                <a:cs typeface="楷体_GB2312" panose="02010609030101010101" charset="-122"/>
              </a:rPr>
              <a:t>更加强调</a:t>
            </a:r>
            <a:r>
              <a:rPr lang="en-US" altLang="zh-CN" sz="2000" b="0">
                <a:latin typeface="楷体_GB2312" panose="02010609030101010101" charset="-122"/>
                <a:ea typeface="楷体_GB2312" panose="02010609030101010101" charset="-122"/>
                <a:cs typeface="楷体_GB2312" panose="02010609030101010101" charset="-122"/>
              </a:rPr>
              <a:t>“确保公路交通网络畅通”</a:t>
            </a:r>
            <a:r>
              <a:rPr lang="zh-CN" altLang="en-US" sz="2000" b="0">
                <a:latin typeface="楷体_GB2312" panose="02010609030101010101" charset="-122"/>
                <a:ea typeface="楷体_GB2312" panose="02010609030101010101" charset="-122"/>
                <a:cs typeface="楷体_GB2312" panose="02010609030101010101" charset="-122"/>
              </a:rPr>
              <a:t>；</a:t>
            </a:r>
            <a:endParaRPr lang="zh-CN" altLang="en-US" sz="2000" b="0">
              <a:latin typeface="楷体_GB2312" panose="02010609030101010101" charset="-122"/>
              <a:ea typeface="楷体_GB2312" panose="02010609030101010101" charset="-122"/>
              <a:cs typeface="楷体_GB2312" panose="02010609030101010101" charset="-122"/>
            </a:endParaRPr>
          </a:p>
          <a:p>
            <a:pPr indent="0"/>
            <a:r>
              <a:rPr lang="en-US" altLang="zh-CN" sz="2000" b="0">
                <a:latin typeface="楷体_GB2312" panose="02010609030101010101" charset="-122"/>
                <a:ea typeface="楷体_GB2312" panose="02010609030101010101" charset="-122"/>
                <a:cs typeface="楷体_GB2312" panose="02010609030101010101" charset="-122"/>
              </a:rPr>
              <a:t>2.收费站因出现确诊等情况确需关</a:t>
            </a:r>
            <a:r>
              <a:rPr lang="zh-CN" altLang="en-US" sz="2000" b="0">
                <a:latin typeface="楷体_GB2312" panose="02010609030101010101" charset="-122"/>
                <a:ea typeface="楷体_GB2312" panose="02010609030101010101" charset="-122"/>
                <a:cs typeface="楷体_GB2312" panose="02010609030101010101" charset="-122"/>
              </a:rPr>
              <a:t>闭</a:t>
            </a:r>
            <a:r>
              <a:rPr lang="en-US" altLang="zh-CN" sz="2000" b="0">
                <a:latin typeface="楷体_GB2312" panose="02010609030101010101" charset="-122"/>
                <a:ea typeface="楷体_GB2312" panose="02010609030101010101" charset="-122"/>
                <a:cs typeface="楷体_GB2312" panose="02010609030101010101" charset="-122"/>
              </a:rPr>
              <a:t>的，应报经省级联防联控机制批准</a:t>
            </a:r>
            <a:r>
              <a:rPr lang="zh-CN" altLang="en-US" sz="2000" b="0">
                <a:latin typeface="楷体_GB2312" panose="02010609030101010101" charset="-122"/>
                <a:ea typeface="楷体_GB2312" panose="02010609030101010101" charset="-122"/>
                <a:cs typeface="楷体_GB2312" panose="02010609030101010101" charset="-122"/>
              </a:rPr>
              <a:t>；</a:t>
            </a:r>
            <a:endParaRPr lang="zh-CN" altLang="en-US" sz="2000" b="0">
              <a:latin typeface="楷体_GB2312" panose="02010609030101010101" charset="-122"/>
              <a:ea typeface="楷体_GB2312" panose="02010609030101010101" charset="-122"/>
              <a:cs typeface="楷体_GB2312" panose="02010609030101010101" charset="-122"/>
            </a:endParaRPr>
          </a:p>
          <a:p>
            <a:pPr indent="0"/>
            <a:r>
              <a:rPr lang="en-US" altLang="zh-CN" sz="2000" b="0">
                <a:latin typeface="楷体_GB2312" panose="02010609030101010101" charset="-122"/>
                <a:ea typeface="楷体_GB2312" panose="02010609030101010101" charset="-122"/>
                <a:cs typeface="楷体_GB2312" panose="02010609030101010101" charset="-122"/>
              </a:rPr>
              <a:t>3.探索以功能区或独栋建筑等为单位进行风险区域划分，最大限度保持服务区运转</a:t>
            </a:r>
            <a:r>
              <a:rPr lang="zh-CN" altLang="en-US" sz="2000" b="0">
                <a:latin typeface="楷体_GB2312" panose="02010609030101010101" charset="-122"/>
                <a:ea typeface="楷体_GB2312" panose="02010609030101010101" charset="-122"/>
                <a:cs typeface="楷体_GB2312" panose="02010609030101010101" charset="-122"/>
              </a:rPr>
              <a:t>。</a:t>
            </a:r>
            <a:endParaRPr lang="zh-CN" altLang="en-US"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03</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加强关停关闭服务区和收费站管理</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7747000"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0806430" cy="3395345"/>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确需关停关闭服务区和收费站的，要提前向社会发布</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关停关闭</a:t>
            </a:r>
            <a:r>
              <a:rPr sz="2400">
                <a:latin typeface="宋体" panose="02010600030101010101" pitchFamily="2" charset="-122"/>
                <a:ea typeface="宋体" panose="02010600030101010101" pitchFamily="2" charset="-122"/>
                <a:cs typeface="宋体" panose="02010600030101010101" pitchFamily="2" charset="-122"/>
              </a:rPr>
              <a:t>以及绕行路线等相关信息。临时关停的服务区要继续保留加油、</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如厕</a:t>
            </a:r>
            <a:r>
              <a:rPr sz="2400">
                <a:latin typeface="宋体" panose="02010600030101010101" pitchFamily="2" charset="-122"/>
                <a:ea typeface="宋体" panose="02010600030101010101" pitchFamily="2" charset="-122"/>
                <a:cs typeface="宋体" panose="02010600030101010101" pitchFamily="2" charset="-122"/>
              </a:rPr>
              <a:t>等基本公共服务功能。服务区和收费站关停关闭后，要积极配合有关部门，尽快完成人员隔离、精准流调、快速处置、全面终末消毒等工作，经属地联防联控机制验收合格后，迅速恢复正常运行，</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实现快封快解</a:t>
            </a:r>
            <a:r>
              <a:rPr sz="2400">
                <a:latin typeface="宋体" panose="02010600030101010101" pitchFamily="2" charset="-122"/>
                <a:ea typeface="宋体" panose="02010600030101010101" pitchFamily="2" charset="-122"/>
                <a:cs typeface="宋体" panose="02010600030101010101" pitchFamily="2" charset="-122"/>
              </a:rPr>
              <a:t>。</a:t>
            </a:r>
            <a:endParaRPr sz="2400" b="0">
              <a:latin typeface="宋体" panose="02010600030101010101" pitchFamily="2" charset="-122"/>
              <a:ea typeface="宋体" panose="02010600030101010101" pitchFamily="2" charset="-122"/>
              <a:cs typeface="宋体" panose="02010600030101010101" pitchFamily="2" charset="-122"/>
            </a:endParaRPr>
          </a:p>
          <a:p>
            <a:pPr indent="0"/>
            <a:endParaRPr sz="2400" b="0">
              <a:latin typeface="宋体" panose="02010600030101010101" pitchFamily="2" charset="-122"/>
              <a:ea typeface="宋体" panose="02010600030101010101" pitchFamily="2" charset="-122"/>
              <a:cs typeface="宋体" panose="02010600030101010101" pitchFamily="2" charset="-122"/>
            </a:endParaRPr>
          </a:p>
          <a:p>
            <a:pPr indent="0"/>
            <a:r>
              <a:rPr lang="zh-CN" sz="2000" b="0">
                <a:latin typeface="楷体_GB2312" panose="02010609030101010101" charset="-122"/>
                <a:ea typeface="楷体_GB2312" panose="02010609030101010101" charset="-122"/>
                <a:cs typeface="楷体_GB2312" panose="02010609030101010101" charset="-122"/>
              </a:rPr>
              <a:t>注意：</a:t>
            </a:r>
            <a:endParaRPr lang="zh-CN" sz="2000" b="0">
              <a:latin typeface="楷体_GB2312" panose="02010609030101010101" charset="-122"/>
              <a:ea typeface="楷体_GB2312" panose="02010609030101010101" charset="-122"/>
              <a:cs typeface="楷体_GB2312" panose="02010609030101010101" charset="-122"/>
            </a:endParaRPr>
          </a:p>
          <a:p>
            <a:pPr indent="0"/>
            <a:r>
              <a:rPr lang="en-US" altLang="zh-CN" sz="2000" b="0">
                <a:latin typeface="楷体_GB2312" panose="02010609030101010101" charset="-122"/>
                <a:ea typeface="楷体_GB2312" panose="02010609030101010101" charset="-122"/>
                <a:cs typeface="楷体_GB2312" panose="02010609030101010101" charset="-122"/>
              </a:rPr>
              <a:t>1.</a:t>
            </a:r>
            <a:r>
              <a:rPr lang="zh-CN" altLang="en-US" sz="2000" b="0">
                <a:latin typeface="楷体_GB2312" panose="02010609030101010101" charset="-122"/>
                <a:ea typeface="楷体_GB2312" panose="02010609030101010101" charset="-122"/>
                <a:cs typeface="楷体_GB2312" panose="02010609030101010101" charset="-122"/>
              </a:rPr>
              <a:t>更加强调临时关停的服务区保留加油、如厕等基本公共服务功能；</a:t>
            </a:r>
            <a:endParaRPr lang="zh-CN" altLang="en-US" sz="2000" b="0">
              <a:latin typeface="楷体_GB2312" panose="02010609030101010101" charset="-122"/>
              <a:ea typeface="楷体_GB2312" panose="02010609030101010101" charset="-122"/>
              <a:cs typeface="楷体_GB2312" panose="02010609030101010101" charset="-122"/>
            </a:endParaRPr>
          </a:p>
          <a:p>
            <a:pPr indent="0"/>
            <a:r>
              <a:rPr lang="en-US" altLang="zh-CN" sz="2000" b="0">
                <a:latin typeface="楷体_GB2312" panose="02010609030101010101" charset="-122"/>
                <a:ea typeface="楷体_GB2312" panose="02010609030101010101" charset="-122"/>
                <a:cs typeface="楷体_GB2312" panose="02010609030101010101" charset="-122"/>
              </a:rPr>
              <a:t>2.</a:t>
            </a:r>
            <a:r>
              <a:rPr lang="zh-CN" altLang="en-US" sz="2000" b="0">
                <a:latin typeface="楷体_GB2312" panose="02010609030101010101" charset="-122"/>
                <a:ea typeface="楷体_GB2312" panose="02010609030101010101" charset="-122"/>
                <a:cs typeface="楷体_GB2312" panose="02010609030101010101" charset="-122"/>
              </a:rPr>
              <a:t>在做好疫情防控前提下，</a:t>
            </a:r>
            <a:r>
              <a:rPr lang="zh-CN" altLang="en-US" sz="2000">
                <a:latin typeface="楷体_GB2312" panose="02010609030101010101" charset="-122"/>
                <a:ea typeface="楷体_GB2312" panose="02010609030101010101" charset="-122"/>
                <a:cs typeface="楷体_GB2312" panose="02010609030101010101" charset="-122"/>
                <a:sym typeface="+mn-ea"/>
              </a:rPr>
              <a:t>更加强调服务区</a:t>
            </a:r>
            <a:r>
              <a:rPr lang="en-US" altLang="zh-CN" sz="2000">
                <a:latin typeface="楷体_GB2312" panose="02010609030101010101" charset="-122"/>
                <a:ea typeface="楷体_GB2312" panose="02010609030101010101" charset="-122"/>
                <a:cs typeface="楷体_GB2312" panose="02010609030101010101" charset="-122"/>
                <a:sym typeface="+mn-ea"/>
              </a:rPr>
              <a:t>“快封快解”</a:t>
            </a:r>
            <a:r>
              <a:rPr lang="zh-CN" altLang="en-US" sz="2000" b="0">
                <a:latin typeface="楷体_GB2312" panose="02010609030101010101" charset="-122"/>
                <a:ea typeface="楷体_GB2312" panose="02010609030101010101" charset="-122"/>
                <a:cs typeface="楷体_GB2312" panose="02010609030101010101" charset="-122"/>
              </a:rPr>
              <a:t>。</a:t>
            </a:r>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04</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规范公路防疫检查点设置</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859145"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0806430" cy="3395345"/>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严禁在普通公路同一区段同一方向设置2个（含）以上防疫检查点，严禁在高速公路主线和服务区设置防疫检查点，严禁防控措施简单化、“一刀切”和“层层加码”。</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会同相关部门，针对新的防控要求，进一步研究优化公路防疫检查点的设置和工作流程，逐步将防控重点向源头推进，推动关口前移；</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组织开展评估，对防疫效果不明显、点位设置不合理、易导致车辆拥堵缓行的公路防疫检查点，应撤尽撤，最大限度保障畅通。</a:t>
            </a:r>
            <a:endParaRPr sz="2400" b="0">
              <a:latin typeface="宋体" panose="02010600030101010101" pitchFamily="2" charset="-122"/>
              <a:ea typeface="宋体" panose="02010600030101010101" pitchFamily="2" charset="-122"/>
              <a:cs typeface="宋体" panose="02010600030101010101" pitchFamily="2" charset="-122"/>
            </a:endParaRPr>
          </a:p>
          <a:p>
            <a:pPr indent="0"/>
            <a:endParaRPr sz="2400" b="0">
              <a:latin typeface="宋体" panose="02010600030101010101" pitchFamily="2" charset="-122"/>
              <a:ea typeface="宋体" panose="02010600030101010101" pitchFamily="2" charset="-122"/>
              <a:cs typeface="宋体" panose="02010600030101010101" pitchFamily="2"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cd7a27f3ba524ed520fc968f76ec055"/>
          <p:cNvPicPr>
            <a:picLocks noChangeAspect="1"/>
          </p:cNvPicPr>
          <p:nvPr/>
        </p:nvPicPr>
        <p:blipFill>
          <a:blip r:embed="rId1">
            <a:alphaModFix amt="12000"/>
          </a:blip>
          <a:stretch>
            <a:fillRect/>
          </a:stretch>
        </p:blipFill>
        <p:spPr>
          <a:xfrm>
            <a:off x="-48260" y="-899160"/>
            <a:ext cx="12658725" cy="8655685"/>
          </a:xfrm>
          <a:prstGeom prst="rect">
            <a:avLst/>
          </a:prstGeom>
        </p:spPr>
      </p:pic>
      <p:sp>
        <p:nvSpPr>
          <p:cNvPr id="12" name="文本框 11"/>
          <p:cNvSpPr txBox="1"/>
          <p:nvPr>
            <p:custDataLst>
              <p:tags r:id="rId2"/>
            </p:custDataLst>
          </p:nvPr>
        </p:nvSpPr>
        <p:spPr>
          <a:xfrm>
            <a:off x="2362167" y="197118"/>
            <a:ext cx="7467600" cy="229870"/>
          </a:xfrm>
          <a:prstGeom prst="rect">
            <a:avLst/>
          </a:prstGeom>
          <a:noFill/>
        </p:spPr>
        <p:txBody>
          <a:bodyPr wrap="square" rtlCol="0">
            <a:spAutoFit/>
          </a:bodyPr>
          <a:lstStyle/>
          <a:p>
            <a:pPr algn="dist"/>
            <a:r>
              <a:rPr lang="zh-CN" altLang="en-US" sz="900" dirty="0">
                <a:latin typeface="微软雅黑" panose="020B0503020204020204" pitchFamily="34" charset="-122"/>
                <a:ea typeface="微软雅黑" panose="020B0503020204020204" pitchFamily="34" charset="-122"/>
              </a:rPr>
              <a:t>做</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防</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护</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共</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渡</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难</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关</a:t>
            </a:r>
            <a:endParaRPr lang="zh-CN" altLang="en-US" sz="900" dirty="0">
              <a:latin typeface="微软雅黑" panose="020B0503020204020204" pitchFamily="34" charset="-122"/>
              <a:ea typeface="微软雅黑" panose="020B0503020204020204" pitchFamily="34" charset="-122"/>
            </a:endParaRPr>
          </a:p>
        </p:txBody>
      </p:sp>
      <p:pic>
        <p:nvPicPr>
          <p:cNvPr id="9" name="图片 8" descr="51miz-E1109661-ABE361C0"/>
          <p:cNvPicPr>
            <a:picLocks noChangeAspect="1"/>
          </p:cNvPicPr>
          <p:nvPr/>
        </p:nvPicPr>
        <p:blipFill>
          <a:blip r:embed="rId3"/>
          <a:stretch>
            <a:fillRect/>
          </a:stretch>
        </p:blipFill>
        <p:spPr>
          <a:xfrm>
            <a:off x="10234295" y="196850"/>
            <a:ext cx="1708785" cy="1281430"/>
          </a:xfrm>
          <a:prstGeom prst="rect">
            <a:avLst/>
          </a:prstGeom>
        </p:spPr>
      </p:pic>
      <p:grpSp>
        <p:nvGrpSpPr>
          <p:cNvPr id="37" name="íṡļîḓé"/>
          <p:cNvGrpSpPr/>
          <p:nvPr/>
        </p:nvGrpSpPr>
        <p:grpSpPr>
          <a:xfrm>
            <a:off x="460655" y="1280160"/>
            <a:ext cx="8614410" cy="768350"/>
            <a:chOff x="3001119" y="4255638"/>
            <a:chExt cx="8614018" cy="768171"/>
          </a:xfrm>
        </p:grpSpPr>
        <p:sp>
          <p:nvSpPr>
            <p:cNvPr id="38" name="išlíḍê"/>
            <p:cNvSpPr txBox="1"/>
            <p:nvPr>
              <p:custDataLst>
                <p:tags r:id="rId4"/>
              </p:custDataLst>
            </p:nvPr>
          </p:nvSpPr>
          <p:spPr>
            <a:xfrm>
              <a:off x="3001119" y="4255638"/>
              <a:ext cx="803873" cy="768171"/>
            </a:xfrm>
            <a:prstGeom prst="rect">
              <a:avLst/>
            </a:prstGeom>
            <a:noFill/>
          </p:spPr>
          <p:txBody>
            <a:bodyPr wrap="none" lIns="91440" tIns="45720" rIns="91440" bIns="45720" rtlCol="0" anchor="ctr" anchorCtr="0">
              <a:spAutoFit/>
            </a:bodyPr>
            <a:lstStyle/>
            <a:p>
              <a:pPr algn="r"/>
              <a:r>
                <a:rPr kumimoji="1" lang="en-US" altLang="zh-CN" sz="4400" b="1" dirty="0">
                  <a:solidFill>
                    <a:schemeClr val="tx1"/>
                  </a:solidFill>
                </a:rPr>
                <a:t>05</a:t>
              </a:r>
              <a:endParaRPr kumimoji="1" lang="en-US" altLang="zh-CN" sz="4400" b="1" dirty="0">
                <a:solidFill>
                  <a:schemeClr val="tx1"/>
                </a:solidFill>
              </a:endParaRPr>
            </a:p>
          </p:txBody>
        </p:sp>
        <p:sp>
          <p:nvSpPr>
            <p:cNvPr id="39" name="ísḻîḋe"/>
            <p:cNvSpPr/>
            <p:nvPr>
              <p:custDataLst>
                <p:tags r:id="rId5"/>
              </p:custDataLst>
            </p:nvPr>
          </p:nvSpPr>
          <p:spPr>
            <a:xfrm>
              <a:off x="3804992" y="4317219"/>
              <a:ext cx="7810145" cy="64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sz="3600" b="1" dirty="0">
                  <a:solidFill>
                    <a:schemeClr val="tx1"/>
                  </a:solidFill>
                </a:rPr>
                <a:t>加强核酸检测点设置</a:t>
              </a:r>
              <a:endParaRPr kumimoji="1" lang="zh-CN" sz="3600" b="1" dirty="0">
                <a:solidFill>
                  <a:schemeClr val="tx1"/>
                </a:solidFill>
              </a:endParaRPr>
            </a:p>
          </p:txBody>
        </p:sp>
      </p:grpSp>
      <p:pic>
        <p:nvPicPr>
          <p:cNvPr id="2" name="图片 1" descr="中国公路矢量图(1)"/>
          <p:cNvPicPr>
            <a:picLocks noChangeAspect="1"/>
          </p:cNvPicPr>
          <p:nvPr/>
        </p:nvPicPr>
        <p:blipFill>
          <a:blip r:embed="rId6"/>
          <a:stretch>
            <a:fillRect/>
          </a:stretch>
        </p:blipFill>
        <p:spPr>
          <a:xfrm>
            <a:off x="291148" y="286385"/>
            <a:ext cx="580390" cy="601345"/>
          </a:xfrm>
          <a:prstGeom prst="rect">
            <a:avLst/>
          </a:prstGeom>
          <a:noFill/>
        </p:spPr>
      </p:pic>
      <p:cxnSp>
        <p:nvCxnSpPr>
          <p:cNvPr id="5" name="直接连接符 4"/>
          <p:cNvCxnSpPr/>
          <p:nvPr/>
        </p:nvCxnSpPr>
        <p:spPr>
          <a:xfrm>
            <a:off x="536575" y="2048272"/>
            <a:ext cx="5859145"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536575" y="2264410"/>
            <a:ext cx="10806430" cy="3395345"/>
          </a:xfrm>
          <a:prstGeom prst="rect">
            <a:avLst/>
          </a:prstGeom>
          <a:noFill/>
          <a:ln w="9525">
            <a:noFill/>
          </a:ln>
        </p:spPr>
        <p:txBody>
          <a:bodyPr wrap="square">
            <a:noAutofit/>
          </a:bodyPr>
          <a:lstStyle/>
          <a:p>
            <a:pPr indent="0"/>
            <a:r>
              <a:rPr sz="2400">
                <a:latin typeface="宋体" panose="02010600030101010101" pitchFamily="2" charset="-122"/>
                <a:ea typeface="宋体" panose="02010600030101010101" pitchFamily="2" charset="-122"/>
                <a:cs typeface="宋体" panose="02010600030101010101" pitchFamily="2" charset="-122"/>
              </a:rPr>
              <a:t>配合卫生健康等部门，</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在</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高速公路省界服务区</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a:t>
            </a:r>
            <a:r>
              <a:rPr sz="2400">
                <a:solidFill>
                  <a:schemeClr val="tx1"/>
                </a:solidFill>
                <a:latin typeface="宋体" panose="02010600030101010101" pitchFamily="2" charset="-122"/>
                <a:ea typeface="宋体" panose="02010600030101010101" pitchFamily="2" charset="-122"/>
                <a:cs typeface="宋体" panose="02010600030101010101" pitchFamily="2" charset="-122"/>
              </a:rPr>
              <a:t>以及车流量较大的高速公路服务区，</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设置核酸采样点，</a:t>
            </a:r>
            <a:r>
              <a:rPr sz="2400">
                <a:latin typeface="宋体" panose="02010600030101010101" pitchFamily="2" charset="-122"/>
                <a:ea typeface="宋体" panose="02010600030101010101" pitchFamily="2" charset="-122"/>
                <a:cs typeface="宋体" panose="02010600030101010101" pitchFamily="2" charset="-122"/>
              </a:rPr>
              <a:t>按照“自愿、免费、即采即走、不限制流动”原则，面向跨省流动人员提供“落地检”服务，引导司乘人员主动进行核酸检测，</a:t>
            </a: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推动防控关口前移</a:t>
            </a:r>
            <a:r>
              <a:rPr sz="2400">
                <a:latin typeface="宋体" panose="02010600030101010101" pitchFamily="2" charset="-122"/>
                <a:ea typeface="宋体" panose="02010600030101010101" pitchFamily="2" charset="-122"/>
                <a:cs typeface="宋体" panose="02010600030101010101" pitchFamily="2" charset="-122"/>
              </a:rPr>
              <a:t>。</a:t>
            </a:r>
            <a:endParaRPr sz="2400">
              <a:latin typeface="宋体" panose="02010600030101010101" pitchFamily="2" charset="-122"/>
              <a:ea typeface="宋体" panose="02010600030101010101" pitchFamily="2" charset="-122"/>
              <a:cs typeface="宋体" panose="02010600030101010101" pitchFamily="2" charset="-122"/>
            </a:endParaRPr>
          </a:p>
          <a:p>
            <a:pPr indent="0"/>
            <a:endParaRPr sz="2400">
              <a:latin typeface="宋体" panose="02010600030101010101" pitchFamily="2" charset="-122"/>
              <a:ea typeface="宋体" panose="02010600030101010101" pitchFamily="2" charset="-122"/>
              <a:cs typeface="宋体" panose="02010600030101010101" pitchFamily="2" charset="-122"/>
            </a:endParaRPr>
          </a:p>
          <a:p>
            <a:pPr indent="0"/>
            <a:r>
              <a:rPr lang="zh-CN" sz="2000" b="0">
                <a:latin typeface="楷体_GB2312" panose="02010609030101010101" charset="-122"/>
                <a:ea typeface="楷体_GB2312" panose="02010609030101010101" charset="-122"/>
                <a:cs typeface="楷体_GB2312" panose="02010609030101010101" charset="-122"/>
              </a:rPr>
              <a:t>注意：</a:t>
            </a:r>
            <a:endParaRPr lang="zh-CN" sz="2000" b="0">
              <a:latin typeface="楷体_GB2312" panose="02010609030101010101" charset="-122"/>
              <a:ea typeface="楷体_GB2312" panose="02010609030101010101" charset="-122"/>
              <a:cs typeface="楷体_GB2312" panose="02010609030101010101" charset="-122"/>
            </a:endParaRPr>
          </a:p>
          <a:p>
            <a:pPr indent="0"/>
            <a:r>
              <a:rPr lang="en-US" altLang="zh-CN" sz="2000" b="0">
                <a:latin typeface="楷体_GB2312" panose="02010609030101010101" charset="-122"/>
                <a:ea typeface="楷体_GB2312" panose="02010609030101010101" charset="-122"/>
                <a:cs typeface="楷体_GB2312" panose="02010609030101010101" charset="-122"/>
              </a:rPr>
              <a:t>1.</a:t>
            </a:r>
            <a:r>
              <a:rPr lang="zh-CN" altLang="en-US" sz="2000" b="0">
                <a:latin typeface="楷体_GB2312" panose="02010609030101010101" charset="-122"/>
                <a:ea typeface="楷体_GB2312" panose="02010609030101010101" charset="-122"/>
                <a:cs typeface="楷体_GB2312" panose="02010609030101010101" charset="-122"/>
              </a:rPr>
              <a:t>增加</a:t>
            </a:r>
            <a:r>
              <a:rPr lang="en-US" altLang="zh-CN" sz="2000" b="0">
                <a:latin typeface="楷体_GB2312" panose="02010609030101010101" charset="-122"/>
                <a:ea typeface="楷体_GB2312" panose="02010609030101010101" charset="-122"/>
                <a:cs typeface="楷体_GB2312" panose="02010609030101010101" charset="-122"/>
              </a:rPr>
              <a:t>“</a:t>
            </a:r>
            <a:r>
              <a:rPr sz="2000">
                <a:latin typeface="宋体" panose="02010600030101010101" pitchFamily="2" charset="-122"/>
                <a:ea typeface="宋体" panose="02010600030101010101" pitchFamily="2" charset="-122"/>
                <a:cs typeface="宋体" panose="02010600030101010101" pitchFamily="2" charset="-122"/>
                <a:sym typeface="+mn-ea"/>
              </a:rPr>
              <a:t>配合卫生健康等部门，</a:t>
            </a:r>
            <a:r>
              <a:rPr sz="20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在</a:t>
            </a:r>
            <a:r>
              <a:rPr lang="zh-CN" altLang="en-US" sz="2000" b="0">
                <a:latin typeface="楷体_GB2312" panose="02010609030101010101" charset="-122"/>
                <a:ea typeface="楷体_GB2312" panose="02010609030101010101" charset="-122"/>
                <a:cs typeface="楷体_GB2312" panose="02010609030101010101" charset="-122"/>
              </a:rPr>
              <a:t>高速公路省界服务区</a:t>
            </a:r>
            <a:r>
              <a:rPr lang="en-US" altLang="zh-CN" sz="2000" b="0">
                <a:latin typeface="楷体_GB2312" panose="02010609030101010101" charset="-122"/>
                <a:ea typeface="楷体_GB2312" panose="02010609030101010101" charset="-122"/>
                <a:cs typeface="楷体_GB2312" panose="02010609030101010101" charset="-122"/>
              </a:rPr>
              <a:t>”</a:t>
            </a:r>
            <a:r>
              <a:rPr lang="zh-CN" altLang="en-US" sz="2000" b="0">
                <a:latin typeface="楷体_GB2312" panose="02010609030101010101" charset="-122"/>
                <a:ea typeface="楷体_GB2312" panose="02010609030101010101" charset="-122"/>
                <a:cs typeface="楷体_GB2312" panose="02010609030101010101" charset="-122"/>
              </a:rPr>
              <a:t>设置核酸采样点要求，推动防疫关口前移；</a:t>
            </a:r>
            <a:endParaRPr lang="zh-CN" altLang="en-US" sz="2000" b="0">
              <a:latin typeface="楷体_GB2312" panose="02010609030101010101" charset="-122"/>
              <a:ea typeface="楷体_GB2312" panose="02010609030101010101" charset="-122"/>
              <a:cs typeface="楷体_GB2312" panose="02010609030101010101" charset="-122"/>
            </a:endParaRPr>
          </a:p>
          <a:p>
            <a:pPr indent="0"/>
            <a:endParaRPr lang="en-US" altLang="zh-CN" sz="2000" b="0">
              <a:latin typeface="楷体_GB2312" panose="02010609030101010101" charset="-122"/>
              <a:ea typeface="楷体_GB2312" panose="02010609030101010101" charset="-122"/>
              <a:cs typeface="楷体_GB2312" panose="02010609030101010101" charset="-122"/>
            </a:endParaRPr>
          </a:p>
        </p:txBody>
      </p:sp>
    </p:spTree>
    <p:custDataLst>
      <p:tags r:id="rId7"/>
    </p:custDataLst>
  </p:cSld>
  <p:clrMapOvr>
    <a:masterClrMapping/>
  </p:clrMapOvr>
  <p:transition spd="slow">
    <p:randomBar dir="vert"/>
  </p:transition>
</p:sld>
</file>

<file path=ppt/tags/tag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0.xml><?xml version="1.0" encoding="utf-8"?>
<p:tagLst xmlns:p="http://schemas.openxmlformats.org/presentationml/2006/main">
  <p:tag name="KSO_WM_UNIT_LINE_FORE_SCHEMECOLOR_INDEX_BRIGHTNESS" val="-0.25"/>
  <p:tag name="KSO_WM_UNIT_LINE_FORE_SCHEMECOLOR_INDEX" val="14"/>
  <p:tag name="KSO_WM_UNIT_LINE_FILL_TYPE" val="2"/>
</p:tagLst>
</file>

<file path=ppt/tags/tag101.xml><?xml version="1.0" encoding="utf-8"?>
<p:tagLst xmlns:p="http://schemas.openxmlformats.org/presentationml/2006/main">
  <p:tag name="KSO_WM_BEAUTIFY_FLAG" val="#wm#"/>
  <p:tag name="KSO_WM_TEMPLATE_CATEGORY" val="custom"/>
  <p:tag name="KSO_WM_TEMPLATE_INDEX" val="20205176"/>
  <p:tag name="ISLIDE.PICTURE" val="#200307;"/>
</p:tagLst>
</file>

<file path=ppt/tags/tag10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7.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0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3.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1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9.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3.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2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9.xml><?xml version="1.0" encoding="utf-8"?>
<p:tagLst xmlns:p="http://schemas.openxmlformats.org/presentationml/2006/main">
  <p:tag name="KSO_WM_BEAUTIFY_FLAG" val="#wm#"/>
  <p:tag name="KSO_WM_TEMPLATE_CATEGORY" val="custom"/>
  <p:tag name="KSO_WM_TEMPLATE_INDEX" val="20205176"/>
  <p:tag name="ISLIDE.PICTURE" val="#711710;#696487;#741833;"/>
</p:tagLst>
</file>

<file path=ppt/tags/tag1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5.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4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xml><?xml version="1.0" encoding="utf-8"?>
<p:tagLst xmlns:p="http://schemas.openxmlformats.org/presentationml/2006/main">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14"/>
  <p:tag name="KSO_WM_UNIT_TEXT_FILL_TYPE" val="1"/>
</p:tagLst>
</file>

<file path=ppt/tags/tag15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1.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5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7.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5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3.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6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7.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6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3.xml><?xml version="1.0" encoding="utf-8"?>
<p:tagLst xmlns:p="http://schemas.openxmlformats.org/presentationml/2006/main">
  <p:tag name="KSO_WM_BEAUTIFY_FLAG" val="#wm#"/>
  <p:tag name="KSO_WM_TEMPLATE_CATEGORY" val="custom"/>
  <p:tag name="KSO_WM_TEMPLATE_INDEX" val="20205176"/>
  <p:tag name="ISLIDE.PICTURE" val="#200307;"/>
</p:tagLst>
</file>

<file path=ppt/tags/tag17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9.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3.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18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1.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9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9.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2.xml><?xml version="1.0" encoding="utf-8"?>
<p:tagLst xmlns:p="http://schemas.openxmlformats.org/presentationml/2006/main">
  <p:tag name="MH" val="20161008230036"/>
  <p:tag name="MH_LIBRARY" val="CONTENTS"/>
  <p:tag name="MH_TYPE" val="OTHERS"/>
  <p:tag name="ID" val="553514"/>
</p:tagLst>
</file>

<file path=ppt/tags/tag2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3.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20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9.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21.xml><?xml version="1.0" encoding="utf-8"?>
<p:tagLst xmlns:p="http://schemas.openxmlformats.org/presentationml/2006/main">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14"/>
  <p:tag name="KSO_WM_UNIT_TEXT_FILL_TYPE" val="1"/>
</p:tagLst>
</file>

<file path=ppt/tags/tag21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5.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21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8.xml><?xml version="1.0" encoding="utf-8"?>
<p:tagLst xmlns:p="http://schemas.openxmlformats.org/presentationml/2006/main">
  <p:tag name="MH" val="20161008230036"/>
  <p:tag name="MH_LIBRARY" val="CONTENTS"/>
  <p:tag name="MH_TYPE" val="OTHERS"/>
  <p:tag name="ID" val="553514"/>
</p:tagLst>
</file>

<file path=ppt/tags/tag219.xml><?xml version="1.0" encoding="utf-8"?>
<p:tagLst xmlns:p="http://schemas.openxmlformats.org/presentationml/2006/main">
  <p:tag name="PA" val="v3.0.1"/>
  <p:tag name="KSO_WM_UNIT_TEXT_FILL_FORE_SCHEMECOLOR_INDEX_BRIGHTNESS" val="0"/>
  <p:tag name="KSO_WM_UNIT_TEXT_FILL_FORE_SCHEMECOLOR_INDEX" val="14"/>
  <p:tag name="KSO_WM_UNIT_TEXT_FILL_TYPE" val="1"/>
</p:tagLst>
</file>

<file path=ppt/tags/tag2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20.xml><?xml version="1.0" encoding="utf-8"?>
<p:tagLst xmlns:p="http://schemas.openxmlformats.org/presentationml/2006/main">
  <p:tag name="KSO_WM_BEAUTIFY_FLAG" val="#wm#"/>
  <p:tag name="KSO_WM_TEMPLATE_CATEGORY" val="custom"/>
  <p:tag name="KSO_WM_TEMPLATE_INDEX" val="20205176"/>
</p:tagLst>
</file>

<file path=ppt/tags/tag221.xml><?xml version="1.0" encoding="utf-8"?>
<p:tagLst xmlns:p="http://schemas.openxmlformats.org/presentationml/2006/main">
  <p:tag name="KSO_WPP_MARK_KEY" val="71e52599-5b2f-4344-b16e-7bd3890f04ab"/>
  <p:tag name="COMMONDATA" val="eyJjb3VudCI6NDMsImhkaWQiOiI5ZjU0OWMyOWFjM2M2NzIxYmQ5MWQ5NTNjZGFlMDMwMCIsInVzZXJDb3VudCI6Mzh9"/>
</p:tagLst>
</file>

<file path=ppt/tags/tag2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6.xml><?xml version="1.0" encoding="utf-8"?>
<p:tagLst xmlns:p="http://schemas.openxmlformats.org/presentationml/2006/main">
  <p:tag name="KSO_WM_BEAUTIFY_FLAG" val="#wm#"/>
  <p:tag name="KSO_WM_TEMPLATE_CATEGORY" val="custom"/>
  <p:tag name="KSO_WM_TEMPLATE_INDEX" val="20205176"/>
</p:tagLst>
</file>

<file path=ppt/tags/tag2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xml><?xml version="1.0" encoding="utf-8"?>
<p:tagLst xmlns:p="http://schemas.openxmlformats.org/presentationml/2006/main">
  <p:tag name="KSO_WM_UNIT_TEXT_FILL_FORE_SCHEMECOLOR_INDEX_BRIGHTNESS" val="-0.05"/>
  <p:tag name="KSO_WM_UNIT_TEXT_FILL_FORE_SCHEMECOLOR_INDEX" val="14"/>
  <p:tag name="KSO_WM_UNIT_TEXT_FILL_TYPE" val="1"/>
</p:tagLst>
</file>

<file path=ppt/tags/tag3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1.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63486813858_1_1"/>
  <p:tag name="KSO_WM_UNIT_DYNAMIC_NUM_START" val="0"/>
  <p:tag name="KSO_WM_UNIT_DYNAMIC_NUM_END" val="3"/>
</p:tagLst>
</file>

<file path=ppt/tags/tag3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7.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63486813851_1_1"/>
</p:tagLst>
</file>

<file path=ppt/tags/tag3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9.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63486813844_1_1"/>
</p:tagLst>
</file>

<file path=ppt/tags/tag4.xml><?xml version="1.0" encoding="utf-8"?>
<p:tagLst xmlns:p="http://schemas.openxmlformats.org/presentationml/2006/main">
  <p:tag name="PA" val="v3.0.1"/>
  <p:tag name="KSO_WM_UNIT_TEXT_FILL_FORE_SCHEMECOLOR_INDEX_BRIGHTNESS" val="0"/>
  <p:tag name="KSO_WM_UNIT_TEXT_FILL_FORE_SCHEMECOLOR_INDEX" val="14"/>
  <p:tag name="KSO_WM_UNIT_TEXT_FILL_TYPE" val="1"/>
</p:tagLst>
</file>

<file path=ppt/tags/tag4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5.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63486813858_1_1"/>
  <p:tag name="KSO_WM_UNIT_DYNAMIC_NUM_START" val="0"/>
  <p:tag name="KSO_WM_UNIT_DYNAMIC_NUM_END" val="3"/>
</p:tagLst>
</file>

<file path=ppt/tags/tag4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9.xml><?xml version="1.0" encoding="utf-8"?>
<p:tagLst xmlns:p="http://schemas.openxmlformats.org/presentationml/2006/main">
  <p:tag name="KSO_WM_BEAUTIFY_FLAG" val="#wm#"/>
  <p:tag name="KSO_WM_TEMPLATE_CATEGORY" val="custom"/>
  <p:tag name="KSO_WM_TEMPLATE_INDEX" val="20205176"/>
  <p:tag name="ISLIDE.PICTURE" val="#200307;"/>
</p:tagLst>
</file>

<file path=ppt/tags/tag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5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7.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5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1.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6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5.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6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9.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7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7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7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73.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7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7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7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77.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7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7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1.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8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5.xml><?xml version="1.0" encoding="utf-8"?>
<p:tagLst xmlns:p="http://schemas.openxmlformats.org/presentationml/2006/main">
  <p:tag name="KSO_WM_BEAUTIFY_FLAG" val="#wm#"/>
  <p:tag name="KSO_WM_TEMPLATE_CATEGORY" val="custom"/>
  <p:tag name="KSO_WM_TEMPLATE_INDEX" val="20205176"/>
  <p:tag name="ISLIDE.PICTURE" val="#223653;#740103;#705065;#667073;"/>
</p:tagLst>
</file>

<file path=ppt/tags/tag8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9.xml><?xml version="1.0" encoding="utf-8"?>
<p:tagLst xmlns:p="http://schemas.openxmlformats.org/presentationml/2006/main">
  <p:tag name="KSO_WM_DECORATE_SHAPE_ID" val="234"/>
</p:tagLst>
</file>

<file path=ppt/tags/tag9.xml><?xml version="1.0" encoding="utf-8"?>
<p:tagLst xmlns:p="http://schemas.openxmlformats.org/presentationml/2006/main">
  <p:tag name="KSO_WM_BEAUTIFY_FLAG" val="#wm#"/>
  <p:tag name="KSO_WM_TEMPLATE_CATEGORY" val="custom"/>
  <p:tag name="KSO_WM_TEMPLATE_INDEX" val="20205176"/>
  <p:tag name="ISLIDE.PICTURE" val="#742342;#710300;#659200;"/>
</p:tagLst>
</file>

<file path=ppt/tags/tag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xml><?xml version="1.0" encoding="utf-8"?>
<p:tagLst xmlns:p="http://schemas.openxmlformats.org/presentationml/2006/main">
  <p:tag name="KSO_WM_UNIT_LINE_FORE_SCHEMECOLOR_INDEX_BRIGHTNESS" val="-0.25"/>
  <p:tag name="KSO_WM_UNIT_LINE_FORE_SCHEMECOLOR_INDEX" val="14"/>
  <p:tag name="KSO_WM_UNIT_LINE_FILL_TYPE" val="2"/>
</p:tagLst>
</file>

<file path=ppt/tags/tag98.xml><?xml version="1.0" encoding="utf-8"?>
<p:tagLst xmlns:p="http://schemas.openxmlformats.org/presentationml/2006/main">
  <p:tag name="KSO_WM_UNIT_LINE_FORE_SCHEMECOLOR_INDEX_BRIGHTNESS" val="-0.25"/>
  <p:tag name="KSO_WM_UNIT_LINE_FORE_SCHEMECOLOR_INDEX" val="14"/>
  <p:tag name="KSO_WM_UNIT_LINE_FILL_TYPE" val="2"/>
</p:tagLst>
</file>

<file path=ppt/tags/tag99.xml><?xml version="1.0" encoding="utf-8"?>
<p:tagLst xmlns:p="http://schemas.openxmlformats.org/presentationml/2006/main">
  <p:tag name="KSO_WM_UNIT_LINE_FORE_SCHEMECOLOR_INDEX_BRIGHTNESS" val="-0.25"/>
  <p:tag name="KSO_WM_UNIT_LINE_FORE_SCHEMECOLOR_INDEX" val="14"/>
  <p:tag name="KSO_WM_UNIT_LINE_FILL_TYPE"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wjubute">
      <a:majorFont>
        <a:latin typeface="Arial"/>
        <a:ea typeface="思源黑体 CN Regular"/>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5784</Words>
  <Application>WPS 演示</Application>
  <PresentationFormat>宽屏</PresentationFormat>
  <Paragraphs>521</Paragraphs>
  <Slides>32</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32</vt:i4>
      </vt:variant>
    </vt:vector>
  </HeadingPairs>
  <TitlesOfParts>
    <vt:vector size="51" baseType="lpstr">
      <vt:lpstr>Arial</vt:lpstr>
      <vt:lpstr>宋体</vt:lpstr>
      <vt:lpstr>Wingdings</vt:lpstr>
      <vt:lpstr>微软雅黑</vt:lpstr>
      <vt:lpstr>字体管家棉花糖</vt:lpstr>
      <vt:lpstr>Open Sans</vt:lpstr>
      <vt:lpstr>Arial Black</vt:lpstr>
      <vt:lpstr>Arial Rounded MT Bold</vt:lpstr>
      <vt:lpstr>华文中宋</vt:lpstr>
      <vt:lpstr>汉仪超粗宋简</vt:lpstr>
      <vt:lpstr>楷体_GB2312</vt:lpstr>
      <vt:lpstr>新宋体</vt:lpstr>
      <vt:lpstr>思源黑体 CN Regular</vt:lpstr>
      <vt:lpstr>黑体</vt:lpstr>
      <vt:lpstr>Arial Unicode MS</vt:lpstr>
      <vt:lpstr>等线</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罗军军</cp:lastModifiedBy>
  <cp:revision>54</cp:revision>
  <dcterms:created xsi:type="dcterms:W3CDTF">2019-12-14T09:44:00Z</dcterms:created>
  <dcterms:modified xsi:type="dcterms:W3CDTF">2023-10-19T01:49:24Z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TemplateUUID">
    <vt:lpwstr>v1.0_mb_lF7JcuTH0yRsaqSpbkbsHg==</vt:lpwstr>
  </property>
  <property fmtid="{D5CDD505-2E9C-101B-9397-08002B2CF9AE}" pid="4" name="ICV">
    <vt:lpwstr>5EC3EE19EC1B4BC18E6A7A36E4DB0E7C_13</vt:lpwstr>
  </property>
</Properties>
</file>