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4"/>
  </p:notesMasterIdLst>
  <p:handoutMasterIdLst>
    <p:handoutMasterId r:id="rId25"/>
  </p:handoutMasterIdLst>
  <p:sldIdLst>
    <p:sldId id="256" r:id="rId3"/>
    <p:sldId id="573" r:id="rId5"/>
    <p:sldId id="890" r:id="rId6"/>
    <p:sldId id="891" r:id="rId7"/>
    <p:sldId id="889" r:id="rId8"/>
    <p:sldId id="1031" r:id="rId9"/>
    <p:sldId id="1043" r:id="rId10"/>
    <p:sldId id="892" r:id="rId11"/>
    <p:sldId id="962" r:id="rId12"/>
    <p:sldId id="1032" r:id="rId13"/>
    <p:sldId id="1033" r:id="rId14"/>
    <p:sldId id="1034" r:id="rId15"/>
    <p:sldId id="1035" r:id="rId16"/>
    <p:sldId id="1042" r:id="rId17"/>
    <p:sldId id="1036" r:id="rId18"/>
    <p:sldId id="1037" r:id="rId19"/>
    <p:sldId id="1038" r:id="rId20"/>
    <p:sldId id="1039" r:id="rId21"/>
    <p:sldId id="1040" r:id="rId22"/>
    <p:sldId id="1041" r:id="rId23"/>
    <p:sldId id="401" r:id="rId24"/>
  </p:sldIdLst>
  <p:sldSz cx="12192000" cy="6858000"/>
  <p:notesSz cx="6858000" cy="9144000"/>
  <p:custDataLst>
    <p:tags r:id="rId29"/>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251" userDrawn="1">
          <p15:clr>
            <a:srgbClr val="A4A3A4"/>
          </p15:clr>
        </p15:guide>
        <p15:guide id="2" pos="379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48AF"/>
    <a:srgbClr val="054682"/>
    <a:srgbClr val="FF8500"/>
    <a:srgbClr val="A50021"/>
    <a:srgbClr val="CD1F06"/>
    <a:srgbClr val="08489B"/>
    <a:srgbClr val="3C78CE"/>
    <a:srgbClr val="CB10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67" autoAdjust="0"/>
    <p:restoredTop sz="77183" autoAdjust="0"/>
  </p:normalViewPr>
  <p:slideViewPr>
    <p:cSldViewPr showGuides="1">
      <p:cViewPr varScale="1">
        <p:scale>
          <a:sx n="88" d="100"/>
          <a:sy n="88" d="100"/>
        </p:scale>
        <p:origin x="132" y="96"/>
      </p:cViewPr>
      <p:guideLst>
        <p:guide orient="horz" pos="2251"/>
        <p:guide pos="3794"/>
      </p:guideLst>
    </p:cSldViewPr>
  </p:slideViewPr>
  <p:notesTextViewPr>
    <p:cViewPr>
      <p:scale>
        <a:sx n="100" d="100"/>
        <a:sy n="100" d="100"/>
      </p:scale>
      <p:origin x="0" y="0"/>
    </p:cViewPr>
  </p:notesTextViewPr>
  <p:sorterViewPr>
    <p:cViewPr>
      <p:scale>
        <a:sx n="100" d="100"/>
        <a:sy n="100" d="100"/>
      </p:scale>
      <p:origin x="0" y="3030"/>
    </p:cViewPr>
  </p:sorterViewPr>
  <p:notesViewPr>
    <p:cSldViewPr>
      <p:cViewPr varScale="1">
        <p:scale>
          <a:sx n="86" d="100"/>
          <a:sy n="86" d="100"/>
        </p:scale>
        <p:origin x="-3846" y="-78"/>
      </p:cViewPr>
      <p:guideLst>
        <p:guide orient="horz" pos="3002"/>
        <p:guide pos="2134"/>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tags" Target="tags/tag3.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F4DFFCEE-9117-4569-827D-343A93DDD2D6}" type="datetimeFigureOut">
              <a:rPr lang="zh-CN" altLang="en-US"/>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4B9CFCD2-35DB-4E6F-9B70-D2EE67D0E5A4}" type="slidenum">
              <a:rPr lang="zh-CN" altLang="en-US"/>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10D532F7-9EE9-4116-8F06-B3E96FF78C30}" type="datetimeFigureOut">
              <a:rPr lang="zh-CN" altLang="en-US"/>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069CC9D-01D8-4B68-87F0-663CB8538CBD}" type="slidenum">
              <a:rPr lang="zh-CN" altLang="en-US"/>
            </a:fld>
            <a:endParaRPr lang="zh-CN"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p:cNvSpPr>
            <a:spLocks noGrp="1" noRot="1" noChangeAspect="1" noTextEdit="1"/>
          </p:cNvSpPr>
          <p:nvPr>
            <p:ph type="sldImg"/>
          </p:nvPr>
        </p:nvSpPr>
        <p:spPr bwMode="auto">
          <a:noFill/>
          <a:ln>
            <a:solidFill>
              <a:srgbClr val="000000"/>
            </a:solidFill>
            <a:miter lim="800000"/>
          </a:ln>
        </p:spPr>
      </p:sp>
      <p:sp>
        <p:nvSpPr>
          <p:cNvPr id="6146" name="Rectangle 3"/>
          <p:cNvSpPr>
            <a:spLocks noGrp="1"/>
          </p:cNvSpPr>
          <p:nvPr>
            <p:ph type="body" idx="1"/>
          </p:nvPr>
        </p:nvSpPr>
        <p:spPr bwMode="auto">
          <a:noFill/>
        </p:spPr>
        <p:txBody>
          <a:bodyPr wrap="square" numCol="1" anchor="t" anchorCtr="0" compatLnSpc="1"/>
          <a:lstStyle/>
          <a:p>
            <a:pPr eaLnBrk="1" hangingPunct="1"/>
            <a:endParaRPr lang="zh-CN" altLang="en-US" dirty="0"/>
          </a:p>
        </p:txBody>
      </p:sp>
      <p:sp>
        <p:nvSpPr>
          <p:cNvPr id="2" name="灯片编号占位符 1"/>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TextEdit="1"/>
          </p:cNvSpPr>
          <p:nvPr>
            <p:ph type="sldImg"/>
          </p:nvPr>
        </p:nvSpPr>
        <p:spPr bwMode="auto">
          <a:noFill/>
          <a:ln>
            <a:solidFill>
              <a:srgbClr val="000000"/>
            </a:solidFill>
            <a:miter lim="800000"/>
          </a:ln>
        </p:spPr>
      </p:sp>
      <p:sp>
        <p:nvSpPr>
          <p:cNvPr id="86018" name="Rectangle 3"/>
          <p:cNvSpPr>
            <a:spLocks noGrp="1"/>
          </p:cNvSpPr>
          <p:nvPr>
            <p:ph type="body" idx="1"/>
          </p:nvPr>
        </p:nvSpPr>
        <p:spPr bwMode="auto">
          <a:noFill/>
        </p:spPr>
        <p:txBody>
          <a:bodyPr wrap="square" numCol="1" anchor="t" anchorCtr="0" compatLnSpc="1"/>
          <a:lstStyle/>
          <a:p>
            <a:endParaRPr lang="zh-CN" altLang="en-US"/>
          </a:p>
        </p:txBody>
      </p:sp>
      <p:sp>
        <p:nvSpPr>
          <p:cNvPr id="2" name="灯片编号占位符 1"/>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a:defRPr/>
            </a:pPr>
            <a:fld id="{A069CC9D-01D8-4B68-87F0-663CB8538CBD}"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pic>
        <p:nvPicPr>
          <p:cNvPr id="2" name="Picture 8" descr="图片1"/>
          <p:cNvPicPr>
            <a:picLocks noChangeAspect="1" noChangeArrowheads="1"/>
          </p:cNvPicPr>
          <p:nvPr userDrawn="1"/>
        </p:nvPicPr>
        <p:blipFill>
          <a:blip r:embed="rId2"/>
          <a:srcRect/>
          <a:stretch>
            <a:fillRect/>
          </a:stretch>
        </p:blipFill>
        <p:spPr bwMode="auto">
          <a:xfrm>
            <a:off x="0" y="0"/>
            <a:ext cx="12192000" cy="6858000"/>
          </a:xfrm>
          <a:prstGeom prst="rect">
            <a:avLst/>
          </a:prstGeom>
          <a:noFill/>
          <a:ln w="9525">
            <a:noFill/>
            <a:miter lim="800000"/>
            <a:headEnd/>
            <a:tailEnd/>
          </a:ln>
        </p:spPr>
      </p:pic>
      <p:pic>
        <p:nvPicPr>
          <p:cNvPr id="3" name="图片 62"/>
          <p:cNvPicPr>
            <a:picLocks noChangeAspect="1"/>
          </p:cNvPicPr>
          <p:nvPr userDrawn="1"/>
        </p:nvPicPr>
        <p:blipFill>
          <a:blip r:embed="rId3">
            <a:lum bright="6000"/>
          </a:blip>
          <a:srcRect t="86078"/>
          <a:stretch>
            <a:fillRect/>
          </a:stretch>
        </p:blipFill>
        <p:spPr bwMode="auto">
          <a:xfrm>
            <a:off x="0" y="6092825"/>
            <a:ext cx="12190413" cy="765175"/>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AFAFA"/>
            </a:gs>
            <a:gs pos="50000">
              <a:srgbClr val="FBFBFB"/>
            </a:gs>
            <a:gs pos="100000">
              <a:srgbClr val="FCFCFC"/>
            </a:gs>
          </a:gsLst>
          <a:lin ang="5400000"/>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3.jpeg"/><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1.xml"/><Relationship Id="rId2" Type="http://schemas.openxmlformats.org/officeDocument/2006/relationships/image" Target="../media/image3.jpeg"/><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135" name="Picture 15" descr="蓝色hl81829782-1"/>
          <p:cNvPicPr>
            <a:picLocks noChangeAspect="1" noChangeArrowheads="1"/>
          </p:cNvPicPr>
          <p:nvPr>
            <p:custDataLst>
              <p:tags r:id="rId1"/>
            </p:custDataLst>
          </p:nvPr>
        </p:nvPicPr>
        <p:blipFill>
          <a:blip r:embed="rId2" cstate="print"/>
          <a:srcRect/>
          <a:stretch>
            <a:fillRect/>
          </a:stretch>
        </p:blipFill>
        <p:spPr bwMode="auto">
          <a:xfrm>
            <a:off x="3253" y="-27940"/>
            <a:ext cx="12188825" cy="6864350"/>
          </a:xfrm>
          <a:prstGeom prst="rect">
            <a:avLst/>
          </a:prstGeom>
          <a:solidFill>
            <a:schemeClr val="bg1"/>
          </a:solidFill>
        </p:spPr>
      </p:pic>
      <p:sp>
        <p:nvSpPr>
          <p:cNvPr id="5124" name="文本框 52"/>
          <p:cNvSpPr txBox="1">
            <a:spLocks noChangeArrowheads="1"/>
          </p:cNvSpPr>
          <p:nvPr/>
        </p:nvSpPr>
        <p:spPr bwMode="auto">
          <a:xfrm>
            <a:off x="3452794" y="1990755"/>
            <a:ext cx="8432507" cy="1569660"/>
          </a:xfrm>
          <a:prstGeom prst="rect">
            <a:avLst/>
          </a:prstGeom>
          <a:noFill/>
          <a:ln w="9525">
            <a:noFill/>
            <a:miter lim="800000"/>
          </a:ln>
        </p:spPr>
        <p:txBody>
          <a:bodyPr wrap="square">
            <a:spAutoFit/>
          </a:bodyPr>
          <a:lstStyle/>
          <a:p>
            <a:pPr algn="ctr"/>
            <a:r>
              <a:rPr lang="zh-CN" altLang="en-US" sz="4800" b="1" dirty="0">
                <a:latin typeface="Britannic Bold" pitchFamily="34" charset="0"/>
                <a:ea typeface="微软雅黑" panose="020B0503020204020204" pitchFamily="34" charset="-122"/>
              </a:rPr>
              <a:t>道路货运领域疫情防控</a:t>
            </a:r>
            <a:endParaRPr lang="en-US" altLang="zh-CN" sz="4800" b="1" dirty="0">
              <a:latin typeface="Britannic Bold" pitchFamily="34" charset="0"/>
              <a:ea typeface="微软雅黑" panose="020B0503020204020204" pitchFamily="34" charset="-122"/>
            </a:endParaRPr>
          </a:p>
          <a:p>
            <a:pPr algn="ctr"/>
            <a:r>
              <a:rPr lang="zh-CN" altLang="en-US" sz="4800" b="1" dirty="0">
                <a:latin typeface="Britannic Bold" pitchFamily="34" charset="0"/>
                <a:ea typeface="微软雅黑" panose="020B0503020204020204" pitchFamily="34" charset="-122"/>
              </a:rPr>
              <a:t>有关要求介绍</a:t>
            </a:r>
            <a:endParaRPr lang="zh-CN" altLang="en-US" sz="4800" b="1" dirty="0">
              <a:latin typeface="Britannic Bold" pitchFamily="34" charset="0"/>
              <a:ea typeface="微软雅黑" panose="020B0503020204020204" pitchFamily="34" charset="-122"/>
            </a:endParaRPr>
          </a:p>
        </p:txBody>
      </p:sp>
      <p:sp>
        <p:nvSpPr>
          <p:cNvPr id="14" name="Rectangle 7"/>
          <p:cNvSpPr>
            <a:spLocks noChangeArrowheads="1"/>
          </p:cNvSpPr>
          <p:nvPr/>
        </p:nvSpPr>
        <p:spPr bwMode="auto">
          <a:xfrm>
            <a:off x="6015001" y="4439296"/>
            <a:ext cx="3738880" cy="953135"/>
          </a:xfrm>
          <a:prstGeom prst="rect">
            <a:avLst/>
          </a:prstGeom>
          <a:noFill/>
          <a:ln w="9525">
            <a:noFill/>
            <a:miter lim="800000"/>
          </a:ln>
        </p:spPr>
        <p:txBody>
          <a:bodyPr wrap="none">
            <a:spAutoFit/>
          </a:bodyPr>
          <a:lstStyle/>
          <a:p>
            <a:pPr algn="ctr"/>
            <a:r>
              <a:rPr lang="zh-CN" altLang="en-US" sz="2800" b="1" dirty="0">
                <a:solidFill>
                  <a:srgbClr val="054682"/>
                </a:solidFill>
                <a:latin typeface="微软雅黑" panose="020B0503020204020204" pitchFamily="34" charset="-122"/>
                <a:ea typeface="微软雅黑" panose="020B0503020204020204" pitchFamily="34" charset="-122"/>
              </a:rPr>
              <a:t>交通运输部运输服务司</a:t>
            </a:r>
            <a:endParaRPr lang="zh-CN" altLang="en-US" sz="2800" b="1" dirty="0">
              <a:solidFill>
                <a:srgbClr val="054682"/>
              </a:solidFill>
              <a:latin typeface="微软雅黑" panose="020B0503020204020204" pitchFamily="34" charset="-122"/>
              <a:ea typeface="微软雅黑" panose="020B0503020204020204" pitchFamily="34" charset="-122"/>
            </a:endParaRPr>
          </a:p>
          <a:p>
            <a:pPr algn="ctr"/>
            <a:r>
              <a:rPr lang="en-US" altLang="zh-CN" sz="2800" b="1" dirty="0">
                <a:solidFill>
                  <a:srgbClr val="054682"/>
                </a:solidFill>
                <a:latin typeface="微软雅黑" panose="020B0503020204020204" pitchFamily="34" charset="-122"/>
                <a:ea typeface="微软雅黑" panose="020B0503020204020204" pitchFamily="34" charset="-122"/>
              </a:rPr>
              <a:t>2022</a:t>
            </a:r>
            <a:r>
              <a:rPr lang="zh-CN" altLang="en-US" sz="2800" b="1" dirty="0">
                <a:solidFill>
                  <a:srgbClr val="054682"/>
                </a:solidFill>
                <a:latin typeface="微软雅黑" panose="020B0503020204020204" pitchFamily="34" charset="-122"/>
                <a:ea typeface="微软雅黑" panose="020B0503020204020204" pitchFamily="34" charset="-122"/>
              </a:rPr>
              <a:t>年</a:t>
            </a:r>
            <a:r>
              <a:rPr lang="en-US" altLang="zh-CN" sz="2800" b="1" dirty="0">
                <a:solidFill>
                  <a:srgbClr val="054682"/>
                </a:solidFill>
                <a:latin typeface="微软雅黑" panose="020B0503020204020204" pitchFamily="34" charset="-122"/>
                <a:ea typeface="微软雅黑" panose="020B0503020204020204" pitchFamily="34" charset="-122"/>
              </a:rPr>
              <a:t>11</a:t>
            </a:r>
            <a:r>
              <a:rPr lang="zh-CN" altLang="en-US" sz="2800" b="1" dirty="0">
                <a:solidFill>
                  <a:srgbClr val="054682"/>
                </a:solidFill>
                <a:latin typeface="微软雅黑" panose="020B0503020204020204" pitchFamily="34" charset="-122"/>
                <a:ea typeface="微软雅黑" panose="020B0503020204020204" pitchFamily="34" charset="-122"/>
              </a:rPr>
              <a:t>月</a:t>
            </a:r>
            <a:endParaRPr lang="zh-CN" altLang="en-US" sz="2800" b="1" dirty="0">
              <a:solidFill>
                <a:srgbClr val="054682"/>
              </a:solidFill>
              <a:latin typeface="微软雅黑" panose="020B0503020204020204" pitchFamily="34" charset="-122"/>
              <a:ea typeface="微软雅黑" panose="020B0503020204020204" pitchFamily="34" charset="-122"/>
            </a:endParaRPr>
          </a:p>
        </p:txBody>
      </p:sp>
    </p:spTree>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857232"/>
            <a:ext cx="11377295" cy="6250942"/>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1.</a:t>
            </a:r>
            <a:r>
              <a:rPr lang="zh-CN" altLang="en-US" sz="2600" b="1" dirty="0">
                <a:latin typeface="微软雅黑" panose="020B0503020204020204" pitchFamily="34" charset="-122"/>
                <a:ea typeface="微软雅黑" panose="020B0503020204020204" pitchFamily="34" charset="-122"/>
              </a:rPr>
              <a:t>装卸、运输过程防控要求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4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运输人员：</a:t>
            </a:r>
            <a:r>
              <a:rPr lang="zh-CN" altLang="en-US" sz="2600" dirty="0">
                <a:latin typeface="微软雅黑" panose="020B0503020204020204" pitchFamily="34" charset="-122"/>
                <a:ea typeface="微软雅黑" panose="020B0503020204020204" pitchFamily="34" charset="-122"/>
                <a:sym typeface="+mn-ea"/>
              </a:rPr>
              <a:t>按要求佩戴</a:t>
            </a:r>
            <a:r>
              <a:rPr lang="zh-CN" altLang="en-US" sz="2600" dirty="0">
                <a:solidFill>
                  <a:srgbClr val="FF0000"/>
                </a:solidFill>
                <a:latin typeface="微软雅黑" panose="020B0503020204020204" pitchFamily="34" charset="-122"/>
                <a:ea typeface="微软雅黑" panose="020B0503020204020204" pitchFamily="34" charset="-122"/>
                <a:sym typeface="+mn-ea"/>
              </a:rPr>
              <a:t>口罩、手套</a:t>
            </a:r>
            <a:r>
              <a:rPr lang="zh-CN" altLang="en-US" sz="2600" dirty="0">
                <a:latin typeface="微软雅黑" panose="020B0503020204020204" pitchFamily="34" charset="-122"/>
                <a:ea typeface="微软雅黑" panose="020B0503020204020204" pitchFamily="34" charset="-122"/>
                <a:sym typeface="+mn-ea"/>
              </a:rPr>
              <a:t>等防护用品，</a:t>
            </a:r>
            <a:r>
              <a:rPr lang="zh-CN" altLang="en-US" sz="2600" dirty="0">
                <a:solidFill>
                  <a:srgbClr val="FF0000"/>
                </a:solidFill>
                <a:latin typeface="微软雅黑" panose="020B0503020204020204" pitchFamily="34" charset="-122"/>
                <a:ea typeface="微软雅黑" panose="020B0503020204020204" pitchFamily="34" charset="-122"/>
                <a:sym typeface="+mn-ea"/>
              </a:rPr>
              <a:t>不得擅自开箱</a:t>
            </a:r>
            <a:r>
              <a:rPr lang="zh-CN" altLang="en-US" sz="2600" dirty="0">
                <a:latin typeface="微软雅黑" panose="020B0503020204020204" pitchFamily="34" charset="-122"/>
                <a:ea typeface="微软雅黑" panose="020B0503020204020204" pitchFamily="34" charset="-122"/>
                <a:sym typeface="+mn-ea"/>
              </a:rPr>
              <a:t>，不得随意打开冷链食品包装，进出场站时，</a:t>
            </a:r>
            <a:r>
              <a:rPr lang="zh-CN" altLang="en-US" sz="2600" dirty="0">
                <a:solidFill>
                  <a:srgbClr val="FF0000"/>
                </a:solidFill>
                <a:latin typeface="微软雅黑" panose="020B0503020204020204" pitchFamily="34" charset="-122"/>
                <a:ea typeface="微软雅黑" panose="020B0503020204020204" pitchFamily="34" charset="-122"/>
                <a:sym typeface="+mn-ea"/>
              </a:rPr>
              <a:t>避免</a:t>
            </a:r>
            <a:r>
              <a:rPr lang="zh-CN" altLang="en-US" sz="2600" dirty="0">
                <a:latin typeface="微软雅黑" panose="020B0503020204020204" pitchFamily="34" charset="-122"/>
                <a:ea typeface="微软雅黑" panose="020B0503020204020204" pitchFamily="34" charset="-122"/>
                <a:sym typeface="+mn-ea"/>
              </a:rPr>
              <a:t>与门卫、工作人员的</a:t>
            </a:r>
            <a:r>
              <a:rPr lang="zh-CN" altLang="en-US" sz="2600" dirty="0">
                <a:solidFill>
                  <a:srgbClr val="FF0000"/>
                </a:solidFill>
                <a:latin typeface="微软雅黑" panose="020B0503020204020204" pitchFamily="34" charset="-122"/>
                <a:ea typeface="微软雅黑" panose="020B0503020204020204" pitchFamily="34" charset="-122"/>
                <a:sym typeface="+mn-ea"/>
              </a:rPr>
              <a:t>非必要接触</a:t>
            </a:r>
            <a:endParaRPr lang="en-US" altLang="zh-CN" sz="2600" dirty="0">
              <a:solidFill>
                <a:srgbClr val="FF0000"/>
              </a:solidFill>
              <a:latin typeface="微软雅黑" panose="020B0503020204020204" pitchFamily="34" charset="-122"/>
              <a:ea typeface="微软雅黑" panose="020B0503020204020204" pitchFamily="34" charset="-122"/>
              <a:sym typeface="+mn-ea"/>
            </a:endParaRPr>
          </a:p>
          <a:p>
            <a:pPr marL="457200" indent="-457200">
              <a:lnSpc>
                <a:spcPct val="14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货物源头管理：</a:t>
            </a:r>
            <a:r>
              <a:rPr lang="zh-CN" altLang="en-US" sz="2600" dirty="0">
                <a:latin typeface="微软雅黑" panose="020B0503020204020204" pitchFamily="34" charset="-122"/>
                <a:ea typeface="微软雅黑" panose="020B0503020204020204" pitchFamily="34" charset="-122"/>
                <a:sym typeface="+mn-ea"/>
              </a:rPr>
              <a:t>货物装卸搬运等操作中，</a:t>
            </a:r>
            <a:r>
              <a:rPr lang="zh-CN" altLang="en-US" sz="2600" dirty="0">
                <a:solidFill>
                  <a:srgbClr val="FF0000"/>
                </a:solidFill>
                <a:latin typeface="微软雅黑" panose="020B0503020204020204" pitchFamily="34" charset="-122"/>
                <a:ea typeface="微软雅黑" panose="020B0503020204020204" pitchFamily="34" charset="-122"/>
                <a:sym typeface="+mn-ea"/>
              </a:rPr>
              <a:t>不能使货物直接接触地面</a:t>
            </a:r>
            <a:r>
              <a:rPr lang="zh-CN" altLang="en-US" sz="2600" dirty="0">
                <a:latin typeface="微软雅黑" panose="020B0503020204020204" pitchFamily="34" charset="-122"/>
                <a:ea typeface="微软雅黑" panose="020B0503020204020204" pitchFamily="34" charset="-122"/>
                <a:sym typeface="+mn-ea"/>
              </a:rPr>
              <a:t>，不得随意打开冷链食品包装；运输过程中保障冷链食品温度处于允许波动范围内，做好各交接货环节的时间、温度等信息记录并留存</a:t>
            </a:r>
            <a:endParaRPr lang="en-US" altLang="zh-CN" sz="2600" dirty="0">
              <a:latin typeface="微软雅黑" panose="020B0503020204020204" pitchFamily="34" charset="-122"/>
              <a:ea typeface="微软雅黑" panose="020B0503020204020204" pitchFamily="34" charset="-122"/>
              <a:sym typeface="+mn-ea"/>
            </a:endParaRPr>
          </a:p>
          <a:p>
            <a:pPr marL="457200" indent="-457200">
              <a:lnSpc>
                <a:spcPct val="14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货物信息登记：</a:t>
            </a:r>
            <a:r>
              <a:rPr lang="zh-CN" altLang="en-US" sz="2600" dirty="0">
                <a:latin typeface="微软雅黑" panose="020B0503020204020204" pitchFamily="34" charset="-122"/>
                <a:ea typeface="微软雅黑" panose="020B0503020204020204" pitchFamily="34" charset="-122"/>
                <a:sym typeface="+mn-ea"/>
              </a:rPr>
              <a:t>冷链物流企业如实登记装运</a:t>
            </a:r>
            <a:r>
              <a:rPr lang="zh-CN" altLang="en-US" sz="2600" dirty="0">
                <a:solidFill>
                  <a:srgbClr val="FF0000"/>
                </a:solidFill>
                <a:latin typeface="微软雅黑" panose="020B0503020204020204" pitchFamily="34" charset="-122"/>
                <a:ea typeface="微软雅黑" panose="020B0503020204020204" pitchFamily="34" charset="-122"/>
                <a:sym typeface="+mn-ea"/>
              </a:rPr>
              <a:t>货物信息、车船信息、司乘人员（船员）信息、装卸货信息及收货人信息</a:t>
            </a:r>
            <a:r>
              <a:rPr lang="zh-CN" altLang="en-US" sz="2600" dirty="0">
                <a:latin typeface="微软雅黑" panose="020B0503020204020204" pitchFamily="34" charset="-122"/>
                <a:ea typeface="微软雅黑" panose="020B0503020204020204" pitchFamily="34" charset="-122"/>
                <a:sym typeface="+mn-ea"/>
              </a:rPr>
              <a:t>等，不得承运无法提供进货来源的进口冷链食品；港口、货运场站等经营单位如实登记进出港口、场站的冷链食品运输</a:t>
            </a:r>
            <a:r>
              <a:rPr lang="zh-CN" altLang="en-US" sz="2600" dirty="0">
                <a:solidFill>
                  <a:srgbClr val="FF0000"/>
                </a:solidFill>
                <a:latin typeface="微软雅黑" panose="020B0503020204020204" pitchFamily="34" charset="-122"/>
                <a:ea typeface="微软雅黑" panose="020B0503020204020204" pitchFamily="34" charset="-122"/>
                <a:sym typeface="+mn-ea"/>
              </a:rPr>
              <a:t>车辆信息及驾驶员信息</a:t>
            </a:r>
            <a:endParaRPr lang="en-US" altLang="zh-CN" sz="2600" dirty="0">
              <a:solidFill>
                <a:srgbClr val="FF0000"/>
              </a:solidFill>
              <a:latin typeface="微软雅黑" panose="020B0503020204020204" pitchFamily="34" charset="-122"/>
              <a:ea typeface="微软雅黑" panose="020B0503020204020204" pitchFamily="34" charset="-122"/>
              <a:sym typeface="+mn-ea"/>
            </a:endParaRPr>
          </a:p>
          <a:p>
            <a:pPr marL="457200" indent="-457200">
              <a:lnSpc>
                <a:spcPct val="140000"/>
              </a:lnSpc>
              <a:buFont typeface="Wingdings" panose="05000000000000000000" charset="0"/>
              <a:buChar char="l"/>
            </a:pPr>
            <a:endParaRPr lang="zh-CN" altLang="en-US" sz="2600" dirty="0">
              <a:latin typeface="微软雅黑" panose="020B0503020204020204" pitchFamily="34" charset="-122"/>
              <a:ea typeface="微软雅黑" panose="020B0503020204020204" pitchFamily="34" charset="-122"/>
              <a:sym typeface="+mn-ea"/>
            </a:endParaRPr>
          </a:p>
        </p:txBody>
      </p:sp>
      <p:sp>
        <p:nvSpPr>
          <p:cNvPr id="10"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904468"/>
            <a:ext cx="11377295" cy="4810548"/>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1.</a:t>
            </a:r>
            <a:r>
              <a:rPr lang="zh-CN" altLang="en-US" sz="2600" b="1" dirty="0">
                <a:latin typeface="微软雅黑" panose="020B0503020204020204" pitchFamily="34" charset="-122"/>
                <a:ea typeface="微软雅黑" panose="020B0503020204020204" pitchFamily="34" charset="-122"/>
              </a:rPr>
              <a:t>装卸、运输过程防控要求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运输工具：</a:t>
            </a:r>
            <a:r>
              <a:rPr lang="zh-CN" altLang="en-US" sz="2600" dirty="0">
                <a:latin typeface="微软雅黑" panose="020B0503020204020204" pitchFamily="34" charset="-122"/>
                <a:ea typeface="微软雅黑" panose="020B0503020204020204" pitchFamily="34" charset="-122"/>
                <a:sym typeface="+mn-ea"/>
              </a:rPr>
              <a:t>定期进行预防性消毒，具体清洁消毒措施按照本指南第三章“装卸、运输过程消毒要求”要求执行</a:t>
            </a:r>
            <a:endParaRPr lang="zh-CN" altLang="en-US" sz="2600" dirty="0">
              <a:latin typeface="微软雅黑" panose="020B0503020204020204" pitchFamily="34" charset="-122"/>
              <a:ea typeface="微软雅黑" panose="020B0503020204020204" pitchFamily="34" charset="-122"/>
              <a:sym typeface="+mn-ea"/>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中转转运设施：</a:t>
            </a:r>
            <a:r>
              <a:rPr lang="zh-CN" altLang="en-US" sz="2600" dirty="0">
                <a:latin typeface="微软雅黑" panose="020B0503020204020204" pitchFamily="34" charset="-122"/>
                <a:ea typeface="微软雅黑" panose="020B0503020204020204" pitchFamily="34" charset="-122"/>
                <a:sym typeface="+mn-ea"/>
              </a:rPr>
              <a:t>冷链食品堆码按规定</a:t>
            </a:r>
            <a:r>
              <a:rPr lang="zh-CN" altLang="en-US" sz="2600" dirty="0">
                <a:solidFill>
                  <a:srgbClr val="FF0000"/>
                </a:solidFill>
                <a:latin typeface="微软雅黑" panose="020B0503020204020204" pitchFamily="34" charset="-122"/>
                <a:ea typeface="微软雅黑" panose="020B0503020204020204" pitchFamily="34" charset="-122"/>
                <a:sym typeface="+mn-ea"/>
              </a:rPr>
              <a:t>置于托盘或货架</a:t>
            </a:r>
            <a:r>
              <a:rPr lang="zh-CN" altLang="en-US" sz="2600" dirty="0">
                <a:latin typeface="微软雅黑" panose="020B0503020204020204" pitchFamily="34" charset="-122"/>
                <a:ea typeface="微软雅黑" panose="020B0503020204020204" pitchFamily="34" charset="-122"/>
                <a:sym typeface="+mn-ea"/>
              </a:rPr>
              <a:t>上，按照特性</a:t>
            </a:r>
            <a:r>
              <a:rPr lang="zh-CN" altLang="en-US" sz="2600" dirty="0">
                <a:solidFill>
                  <a:srgbClr val="FF0000"/>
                </a:solidFill>
                <a:latin typeface="微软雅黑" panose="020B0503020204020204" pitchFamily="34" charset="-122"/>
                <a:ea typeface="微软雅黑" panose="020B0503020204020204" pitchFamily="34" charset="-122"/>
                <a:sym typeface="+mn-ea"/>
              </a:rPr>
              <a:t>分库或分库位</a:t>
            </a:r>
            <a:r>
              <a:rPr lang="zh-CN" altLang="en-US" sz="2600" dirty="0">
                <a:latin typeface="微软雅黑" panose="020B0503020204020204" pitchFamily="34" charset="-122"/>
                <a:ea typeface="微软雅黑" panose="020B0503020204020204" pitchFamily="34" charset="-122"/>
                <a:sym typeface="+mn-ea"/>
              </a:rPr>
              <a:t>码放，对温湿度要求差异大、容易交叉污染的冷链食品不应混放，库内温度和湿度应满足冷链食品的中转转运要求并保持稳定；定期对</a:t>
            </a:r>
            <a:r>
              <a:rPr lang="zh-CN" altLang="en-US" sz="2600" dirty="0">
                <a:solidFill>
                  <a:srgbClr val="FF0000"/>
                </a:solidFill>
                <a:latin typeface="微软雅黑" panose="020B0503020204020204" pitchFamily="34" charset="-122"/>
                <a:ea typeface="微软雅黑" panose="020B0503020204020204" pitchFamily="34" charset="-122"/>
                <a:sym typeface="+mn-ea"/>
              </a:rPr>
              <a:t>内部环境、货架、作业工具</a:t>
            </a:r>
            <a:r>
              <a:rPr lang="zh-CN" altLang="en-US" sz="2600" dirty="0">
                <a:latin typeface="微软雅黑" panose="020B0503020204020204" pitchFamily="34" charset="-122"/>
                <a:ea typeface="微软雅黑" panose="020B0503020204020204" pitchFamily="34" charset="-122"/>
                <a:sym typeface="+mn-ea"/>
              </a:rPr>
              <a:t>等进行清洁消毒，具体清洁消毒措施按照本指南第三章“装卸、运输过程消毒要求”要求执行；宜配备封闭式月台，并配有与冷藏运输车辆对接的密封装置</a:t>
            </a:r>
            <a:endParaRPr lang="zh-CN" altLang="en-US" sz="2600" dirty="0">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904468"/>
            <a:ext cx="11377295" cy="5330690"/>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2.</a:t>
            </a:r>
            <a:r>
              <a:rPr lang="zh-CN" altLang="en-US" sz="2600" b="1" dirty="0">
                <a:latin typeface="微软雅黑" panose="020B0503020204020204" pitchFamily="34" charset="-122"/>
                <a:ea typeface="微软雅黑" panose="020B0503020204020204" pitchFamily="34" charset="-122"/>
              </a:rPr>
              <a:t>装卸、运输过程消毒要求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人员：</a:t>
            </a:r>
            <a:r>
              <a:rPr lang="zh-CN" altLang="en-US" sz="2600" dirty="0">
                <a:latin typeface="微软雅黑" panose="020B0503020204020204" pitchFamily="34" charset="-122"/>
                <a:ea typeface="微软雅黑" panose="020B0503020204020204" pitchFamily="34" charset="-122"/>
                <a:sym typeface="+mn-ea"/>
              </a:rPr>
              <a:t>建议使用</a:t>
            </a:r>
            <a:r>
              <a:rPr lang="zh-CN" altLang="en-US" sz="2600" dirty="0">
                <a:solidFill>
                  <a:srgbClr val="FF0000"/>
                </a:solidFill>
                <a:latin typeface="微软雅黑" panose="020B0503020204020204" pitchFamily="34" charset="-122"/>
                <a:ea typeface="微软雅黑" panose="020B0503020204020204" pitchFamily="34" charset="-122"/>
                <a:sym typeface="+mn-ea"/>
              </a:rPr>
              <a:t>手消毒剂</a:t>
            </a:r>
            <a:r>
              <a:rPr lang="zh-CN" altLang="en-US" sz="2600" dirty="0">
                <a:latin typeface="微软雅黑" panose="020B0503020204020204" pitchFamily="34" charset="-122"/>
                <a:ea typeface="微软雅黑" panose="020B0503020204020204" pitchFamily="34" charset="-122"/>
                <a:sym typeface="+mn-ea"/>
              </a:rPr>
              <a:t>揉搓双手进行消毒，也可选择</a:t>
            </a:r>
            <a:r>
              <a:rPr lang="en-US" altLang="zh-CN" sz="2600" dirty="0">
                <a:solidFill>
                  <a:srgbClr val="FF0000"/>
                </a:solidFill>
                <a:latin typeface="微软雅黑" panose="020B0503020204020204" pitchFamily="34" charset="-122"/>
                <a:ea typeface="微软雅黑" panose="020B0503020204020204" pitchFamily="34" charset="-122"/>
                <a:sym typeface="+mn-ea"/>
              </a:rPr>
              <a:t>75%</a:t>
            </a:r>
            <a:r>
              <a:rPr lang="zh-CN" altLang="en-US" sz="2600" dirty="0">
                <a:solidFill>
                  <a:srgbClr val="FF0000"/>
                </a:solidFill>
                <a:latin typeface="微软雅黑" panose="020B0503020204020204" pitchFamily="34" charset="-122"/>
                <a:ea typeface="微软雅黑" panose="020B0503020204020204" pitchFamily="34" charset="-122"/>
                <a:sym typeface="+mn-ea"/>
              </a:rPr>
              <a:t>乙醇、过氧化氢</a:t>
            </a:r>
            <a:r>
              <a:rPr lang="zh-CN" altLang="en-US" sz="2600" dirty="0">
                <a:latin typeface="微软雅黑" panose="020B0503020204020204" pitchFamily="34" charset="-122"/>
                <a:ea typeface="微软雅黑" panose="020B0503020204020204" pitchFamily="34" charset="-122"/>
                <a:sym typeface="+mn-ea"/>
              </a:rPr>
              <a:t>等消毒剂；司乘人员应配备</a:t>
            </a:r>
            <a:r>
              <a:rPr lang="zh-CN" altLang="en-US" sz="2600" dirty="0">
                <a:solidFill>
                  <a:srgbClr val="FF0000"/>
                </a:solidFill>
                <a:latin typeface="微软雅黑" panose="020B0503020204020204" pitchFamily="34" charset="-122"/>
                <a:ea typeface="微软雅黑" panose="020B0503020204020204" pitchFamily="34" charset="-122"/>
                <a:sym typeface="+mn-ea"/>
              </a:rPr>
              <a:t>酒精类洗手液、手消毒剂和消毒纸巾</a:t>
            </a:r>
            <a:endParaRPr lang="zh-CN" altLang="en-US" sz="2600" dirty="0">
              <a:solidFill>
                <a:srgbClr val="FF0000"/>
              </a:solidFill>
              <a:latin typeface="微软雅黑" panose="020B0503020204020204" pitchFamily="34" charset="-122"/>
              <a:ea typeface="微软雅黑" panose="020B0503020204020204" pitchFamily="34" charset="-122"/>
              <a:sym typeface="+mn-ea"/>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物体表面：</a:t>
            </a:r>
            <a:r>
              <a:rPr lang="zh-CN" altLang="en-US" sz="2600" dirty="0">
                <a:latin typeface="微软雅黑" panose="020B0503020204020204" pitchFamily="34" charset="-122"/>
                <a:ea typeface="微软雅黑" panose="020B0503020204020204" pitchFamily="34" charset="-122"/>
                <a:sym typeface="+mn-ea"/>
              </a:rPr>
              <a:t>司乘人员人员在向企业员工传输、递交文件前应当</a:t>
            </a:r>
            <a:r>
              <a:rPr lang="zh-CN" altLang="en-US" sz="2600" dirty="0">
                <a:solidFill>
                  <a:srgbClr val="FF0000"/>
                </a:solidFill>
                <a:latin typeface="微软雅黑" panose="020B0503020204020204" pitchFamily="34" charset="-122"/>
                <a:ea typeface="微软雅黑" panose="020B0503020204020204" pitchFamily="34" charset="-122"/>
                <a:sym typeface="+mn-ea"/>
              </a:rPr>
              <a:t>洗手或消毒</a:t>
            </a:r>
            <a:r>
              <a:rPr lang="zh-CN" altLang="en-US" sz="2600" dirty="0">
                <a:latin typeface="微软雅黑" panose="020B0503020204020204" pitchFamily="34" charset="-122"/>
                <a:ea typeface="微软雅黑" panose="020B0503020204020204" pitchFamily="34" charset="-122"/>
                <a:sym typeface="+mn-ea"/>
              </a:rPr>
              <a:t>，文件最好置于一次性容器和包装材料中；重复使用的容器，进行定期、适宜的卫生清洁和消毒；人手频繁接触的</a:t>
            </a:r>
            <a:r>
              <a:rPr lang="zh-CN" altLang="en-US" sz="2600" dirty="0">
                <a:solidFill>
                  <a:srgbClr val="FF0000"/>
                </a:solidFill>
                <a:latin typeface="微软雅黑" panose="020B0503020204020204" pitchFamily="34" charset="-122"/>
                <a:ea typeface="微软雅黑" panose="020B0503020204020204" pitchFamily="34" charset="-122"/>
                <a:sym typeface="+mn-ea"/>
              </a:rPr>
              <a:t>方向盘、车门把手、移动设备</a:t>
            </a:r>
            <a:r>
              <a:rPr lang="zh-CN" altLang="en-US" sz="2600" dirty="0">
                <a:latin typeface="微软雅黑" panose="020B0503020204020204" pitchFamily="34" charset="-122"/>
                <a:ea typeface="微软雅黑" panose="020B0503020204020204" pitchFamily="34" charset="-122"/>
                <a:sym typeface="+mn-ea"/>
              </a:rPr>
              <a:t>等物体表面，定期消毒</a:t>
            </a:r>
            <a:endParaRPr lang="en-US" altLang="zh-CN" sz="2600" dirty="0">
              <a:latin typeface="微软雅黑" panose="020B0503020204020204" pitchFamily="34" charset="-122"/>
              <a:ea typeface="微软雅黑" panose="020B0503020204020204" pitchFamily="34" charset="-122"/>
              <a:sym typeface="+mn-ea"/>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运输工具：</a:t>
            </a:r>
            <a:r>
              <a:rPr lang="zh-CN" altLang="en-US" sz="2600" dirty="0">
                <a:latin typeface="微软雅黑" panose="020B0503020204020204" pitchFamily="34" charset="-122"/>
                <a:ea typeface="微软雅黑" panose="020B0503020204020204" pitchFamily="34" charset="-122"/>
                <a:sym typeface="+mn-ea"/>
              </a:rPr>
              <a:t>承运单位组织或委托有资质的消毒单位，</a:t>
            </a:r>
            <a:r>
              <a:rPr lang="zh-CN" altLang="en-US" sz="2600" dirty="0">
                <a:solidFill>
                  <a:srgbClr val="FF0000"/>
                </a:solidFill>
                <a:latin typeface="微软雅黑" panose="020B0503020204020204" pitchFamily="34" charset="-122"/>
                <a:ea typeface="微软雅黑" panose="020B0503020204020204" pitchFamily="34" charset="-122"/>
                <a:sym typeface="+mn-ea"/>
              </a:rPr>
              <a:t>在装运前后</a:t>
            </a:r>
            <a:r>
              <a:rPr lang="zh-CN" altLang="en-US" sz="2600" dirty="0">
                <a:latin typeface="微软雅黑" panose="020B0503020204020204" pitchFamily="34" charset="-122"/>
                <a:ea typeface="微软雅黑" panose="020B0503020204020204" pitchFamily="34" charset="-122"/>
                <a:sym typeface="+mn-ea"/>
              </a:rPr>
              <a:t>，对进口冷链食品车辆船舶等</a:t>
            </a:r>
            <a:r>
              <a:rPr lang="zh-CN" altLang="en-US" sz="2600" dirty="0">
                <a:solidFill>
                  <a:srgbClr val="FF0000"/>
                </a:solidFill>
                <a:latin typeface="微软雅黑" panose="020B0503020204020204" pitchFamily="34" charset="-122"/>
                <a:ea typeface="微软雅黑" panose="020B0503020204020204" pitchFamily="34" charset="-122"/>
                <a:sym typeface="+mn-ea"/>
              </a:rPr>
              <a:t>运输工具</a:t>
            </a:r>
            <a:r>
              <a:rPr lang="zh-CN" altLang="en-US" sz="2600" dirty="0">
                <a:latin typeface="微软雅黑" panose="020B0503020204020204" pitchFamily="34" charset="-122"/>
                <a:ea typeface="微软雅黑" panose="020B0503020204020204" pitchFamily="34" charset="-122"/>
                <a:sym typeface="+mn-ea"/>
              </a:rPr>
              <a:t>和装载过进口冷链食品的</a:t>
            </a:r>
            <a:r>
              <a:rPr lang="zh-CN" altLang="en-US" sz="2600" dirty="0">
                <a:solidFill>
                  <a:srgbClr val="FF0000"/>
                </a:solidFill>
                <a:latin typeface="微软雅黑" panose="020B0503020204020204" pitchFamily="34" charset="-122"/>
                <a:ea typeface="微软雅黑" panose="020B0503020204020204" pitchFamily="34" charset="-122"/>
                <a:sym typeface="+mn-ea"/>
              </a:rPr>
              <a:t>集装箱内壁</a:t>
            </a:r>
            <a:r>
              <a:rPr lang="zh-CN" altLang="en-US" sz="2600" dirty="0">
                <a:latin typeface="微软雅黑" panose="020B0503020204020204" pitchFamily="34" charset="-122"/>
                <a:ea typeface="微软雅黑" panose="020B0503020204020204" pitchFamily="34" charset="-122"/>
                <a:sym typeface="+mn-ea"/>
              </a:rPr>
              <a:t>组织实施消毒；货物混载时，应尽可能将食品与可能造成污染的其他货物分开</a:t>
            </a:r>
            <a:endParaRPr lang="zh-CN" altLang="en-US" sz="2600" dirty="0">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1833225" cy="45719"/>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904468"/>
            <a:ext cx="11377295" cy="4810548"/>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2.</a:t>
            </a:r>
            <a:r>
              <a:rPr lang="zh-CN" altLang="en-US" sz="2600" b="1" dirty="0">
                <a:latin typeface="微软雅黑" panose="020B0503020204020204" pitchFamily="34" charset="-122"/>
                <a:ea typeface="微软雅黑" panose="020B0503020204020204" pitchFamily="34" charset="-122"/>
              </a:rPr>
              <a:t>装卸、运输过程消毒要求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工作环境：</a:t>
            </a:r>
            <a:r>
              <a:rPr lang="zh-CN" altLang="en-US" sz="2600" dirty="0">
                <a:latin typeface="微软雅黑" panose="020B0503020204020204" pitchFamily="34" charset="-122"/>
                <a:ea typeface="微软雅黑" panose="020B0503020204020204" pitchFamily="34" charset="-122"/>
                <a:sym typeface="+mn-ea"/>
              </a:rPr>
              <a:t>加强</a:t>
            </a:r>
            <a:r>
              <a:rPr lang="zh-CN" altLang="en-US" sz="2600" dirty="0">
                <a:solidFill>
                  <a:srgbClr val="FF0000"/>
                </a:solidFill>
                <a:latin typeface="微软雅黑" panose="020B0503020204020204" pitchFamily="34" charset="-122"/>
                <a:ea typeface="微软雅黑" panose="020B0503020204020204" pitchFamily="34" charset="-122"/>
                <a:sym typeface="+mn-ea"/>
              </a:rPr>
              <a:t>电梯、公共卫生间</a:t>
            </a:r>
            <a:r>
              <a:rPr lang="zh-CN" altLang="en-US" sz="2600" dirty="0">
                <a:latin typeface="微软雅黑" panose="020B0503020204020204" pitchFamily="34" charset="-122"/>
                <a:ea typeface="微软雅黑" panose="020B0503020204020204" pitchFamily="34" charset="-122"/>
                <a:sym typeface="+mn-ea"/>
              </a:rPr>
              <a:t>等公用设备设施和</a:t>
            </a:r>
            <a:r>
              <a:rPr lang="zh-CN" altLang="en-US" sz="2600" dirty="0">
                <a:solidFill>
                  <a:srgbClr val="FF0000"/>
                </a:solidFill>
                <a:latin typeface="微软雅黑" panose="020B0503020204020204" pitchFamily="34" charset="-122"/>
                <a:ea typeface="微软雅黑" panose="020B0503020204020204" pitchFamily="34" charset="-122"/>
                <a:sym typeface="+mn-ea"/>
              </a:rPr>
              <a:t>门把手、扶梯扶手</a:t>
            </a:r>
            <a:r>
              <a:rPr lang="zh-CN" altLang="en-US" sz="2600" dirty="0">
                <a:latin typeface="微软雅黑" panose="020B0503020204020204" pitchFamily="34" charset="-122"/>
                <a:ea typeface="微软雅黑" panose="020B0503020204020204" pitchFamily="34" charset="-122"/>
                <a:sym typeface="+mn-ea"/>
              </a:rPr>
              <a:t>等高频接触物体表面的清洁消毒；使用过的一次性防护用品集中收集处置，重复使用的防护用品统一收集并进行规范消毒处理，作业区域垃圾盛装容器定期清洁、消毒，配合相关单位做好用过的</a:t>
            </a:r>
            <a:r>
              <a:rPr lang="zh-CN" altLang="en-US" sz="2600" dirty="0">
                <a:solidFill>
                  <a:srgbClr val="FF0000"/>
                </a:solidFill>
                <a:latin typeface="微软雅黑" panose="020B0503020204020204" pitchFamily="34" charset="-122"/>
                <a:ea typeface="微软雅黑" panose="020B0503020204020204" pitchFamily="34" charset="-122"/>
                <a:sym typeface="+mn-ea"/>
              </a:rPr>
              <a:t>防护用品、生活垃圾</a:t>
            </a:r>
            <a:r>
              <a:rPr lang="zh-CN" altLang="en-US" sz="2600" dirty="0">
                <a:latin typeface="微软雅黑" panose="020B0503020204020204" pitchFamily="34" charset="-122"/>
                <a:ea typeface="微软雅黑" panose="020B0503020204020204" pitchFamily="34" charset="-122"/>
                <a:sym typeface="+mn-ea"/>
              </a:rPr>
              <a:t>等的</a:t>
            </a:r>
            <a:r>
              <a:rPr lang="zh-CN" altLang="en-US" sz="2600" dirty="0">
                <a:solidFill>
                  <a:srgbClr val="FF0000"/>
                </a:solidFill>
                <a:latin typeface="微软雅黑" panose="020B0503020204020204" pitchFamily="34" charset="-122"/>
                <a:ea typeface="微软雅黑" panose="020B0503020204020204" pitchFamily="34" charset="-122"/>
                <a:sym typeface="+mn-ea"/>
              </a:rPr>
              <a:t>收集、处置和无害化处理；接送员工的车辆应每次进行清洁消毒</a:t>
            </a:r>
            <a:r>
              <a:rPr lang="zh-CN" altLang="en-US" sz="2600" dirty="0">
                <a:latin typeface="微软雅黑" panose="020B0503020204020204" pitchFamily="34" charset="-122"/>
                <a:ea typeface="微软雅黑" panose="020B0503020204020204" pitchFamily="34" charset="-122"/>
                <a:sym typeface="+mn-ea"/>
              </a:rPr>
              <a:t>。一旦出现本土疫情，严格配合执行当地应急处置要求，同时增加</a:t>
            </a:r>
            <a:r>
              <a:rPr lang="zh-CN" altLang="en-US" sz="2600" dirty="0">
                <a:solidFill>
                  <a:srgbClr val="FF0000"/>
                </a:solidFill>
                <a:latin typeface="微软雅黑" panose="020B0503020204020204" pitchFamily="34" charset="-122"/>
                <a:ea typeface="微软雅黑" panose="020B0503020204020204" pitchFamily="34" charset="-122"/>
                <a:sym typeface="+mn-ea"/>
              </a:rPr>
              <a:t>宿舍、公共卫生间</a:t>
            </a:r>
            <a:r>
              <a:rPr lang="zh-CN" altLang="en-US" sz="2600" dirty="0">
                <a:latin typeface="微软雅黑" panose="020B0503020204020204" pitchFamily="34" charset="-122"/>
                <a:ea typeface="微软雅黑" panose="020B0503020204020204" pitchFamily="34" charset="-122"/>
                <a:sym typeface="+mn-ea"/>
              </a:rPr>
              <a:t>等小型密闭公共空间的通风换气和清洁消毒频次，每日对公共卫生间</a:t>
            </a:r>
            <a:r>
              <a:rPr lang="zh-CN" altLang="en-US" sz="2600" dirty="0">
                <a:solidFill>
                  <a:srgbClr val="FF0000"/>
                </a:solidFill>
                <a:latin typeface="微软雅黑" panose="020B0503020204020204" pitchFamily="34" charset="-122"/>
                <a:ea typeface="微软雅黑" panose="020B0503020204020204" pitchFamily="34" charset="-122"/>
                <a:sym typeface="+mn-ea"/>
              </a:rPr>
              <a:t>至少进行两次</a:t>
            </a:r>
            <a:r>
              <a:rPr lang="zh-CN" altLang="en-US" sz="2600" dirty="0">
                <a:latin typeface="微软雅黑" panose="020B0503020204020204" pitchFamily="34" charset="-122"/>
                <a:ea typeface="微软雅黑" panose="020B0503020204020204" pitchFamily="34" charset="-122"/>
                <a:sym typeface="+mn-ea"/>
              </a:rPr>
              <a:t>全面清洁</a:t>
            </a:r>
            <a:endParaRPr lang="zh-CN" altLang="en-US" sz="2600" dirty="0">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graphicFrame>
        <p:nvGraphicFramePr>
          <p:cNvPr id="7" name="表格 6"/>
          <p:cNvGraphicFramePr>
            <a:graphicFrameLocks noGrp="1"/>
          </p:cNvGraphicFramePr>
          <p:nvPr/>
        </p:nvGraphicFramePr>
        <p:xfrm>
          <a:off x="238082" y="857232"/>
          <a:ext cx="11787272" cy="5715040"/>
        </p:xfrm>
        <a:graphic>
          <a:graphicData uri="http://schemas.openxmlformats.org/drawingml/2006/table">
            <a:tbl>
              <a:tblPr firstRow="1" bandRow="1">
                <a:tableStyleId>{5C22544A-7EE6-4342-B048-85BDC9FD1C3A}</a:tableStyleId>
              </a:tblPr>
              <a:tblGrid>
                <a:gridCol w="1214448"/>
                <a:gridCol w="2286016"/>
                <a:gridCol w="3214710"/>
                <a:gridCol w="5072098"/>
              </a:tblGrid>
              <a:tr h="500066">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消毒剂种类</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主要有效成分和剂型</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a:latin typeface="Times New Roman" panose="02020603050405020304" pitchFamily="18" charset="0"/>
                          <a:ea typeface="微软雅黑" panose="020B0503020204020204" pitchFamily="34" charset="-122"/>
                          <a:cs typeface="Times New Roman" panose="02020603050405020304" pitchFamily="18" charset="0"/>
                        </a:rPr>
                        <a:t>使用方法</a:t>
                      </a:r>
                      <a:endParaRPr lang="zh-CN" sz="1600" kern="10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注意事项</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r>
              <a:tr h="1271753">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含氯低温</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消毒剂</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二氯异氰尿酸钠</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二元包装，粉剂和液体</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消毒方法：喷洒消毒，浸泡消毒，擦拭消毒。</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消毒剂作用剂量：</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-18℃</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低温消毒剂作用浓度为</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3000mg/L</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，作用时间为</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10-20min</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，喷洒约</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200ml/m</a:t>
                      </a:r>
                      <a:r>
                        <a:rPr lang="en-US" sz="1600" kern="0" baseline="30000" dirty="0">
                          <a:latin typeface="Times New Roman" panose="02020603050405020304" pitchFamily="18" charset="0"/>
                          <a:ea typeface="微软雅黑" panose="020B0503020204020204" pitchFamily="34" charset="-122"/>
                          <a:cs typeface="Times New Roman" panose="02020603050405020304" pitchFamily="18" charset="0"/>
                        </a:rPr>
                        <a:t>2</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-40℃</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低温消毒剂作用浓度为</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5000mg/L</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，作用时间为</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10-20min</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，喷洒约</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200ml/m</a:t>
                      </a:r>
                      <a:r>
                        <a:rPr lang="en-US" sz="1600" kern="0" baseline="30000" dirty="0">
                          <a:latin typeface="Times New Roman" panose="02020603050405020304" pitchFamily="18" charset="0"/>
                          <a:ea typeface="微软雅黑" panose="020B0503020204020204" pitchFamily="34" charset="-122"/>
                          <a:cs typeface="Times New Roman" panose="02020603050405020304" pitchFamily="18" charset="0"/>
                        </a:rPr>
                        <a:t>2</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rowSpan="4">
                  <a:txBody>
                    <a:bodyPr/>
                    <a:lstStyle/>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现场所用低温消毒剂必须合法有效，在上市前应按</a:t>
                      </a:r>
                      <a:r>
                        <a:rPr lang="en-US" altLang="zh-CN" sz="1600" kern="0" dirty="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国家卫生健康委办公厅关于印发低温消毒剂卫生安全评价技术要求的通知</a:t>
                      </a:r>
                      <a:r>
                        <a:rPr lang="en-US" altLang="zh-CN" sz="1600" kern="0" dirty="0">
                          <a:latin typeface="Times New Roman" panose="02020603050405020304" pitchFamily="18" charset="0"/>
                          <a:ea typeface="微软雅黑" panose="020B0503020204020204" pitchFamily="34" charset="-122"/>
                          <a:cs typeface="Times New Roman" panose="02020603050405020304" pitchFamily="18" charset="0"/>
                        </a:rPr>
                        <a:t>》</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（国卫办监督函</a:t>
                      </a:r>
                      <a:r>
                        <a:rPr lang="en-US" altLang="zh-CN" sz="1600" kern="0" dirty="0">
                          <a:latin typeface="Times New Roman" panose="02020603050405020304" pitchFamily="18" charset="0"/>
                          <a:ea typeface="微软雅黑" panose="020B0503020204020204" pitchFamily="34" charset="-122"/>
                          <a:cs typeface="Times New Roman" panose="02020603050405020304" pitchFamily="18" charset="0"/>
                        </a:rPr>
                        <a:t>〔</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2020</a:t>
                      </a:r>
                      <a:r>
                        <a:rPr lang="en-US" altLang="zh-CN" sz="1600" kern="0" dirty="0">
                          <a:latin typeface="Times New Roman" panose="02020603050405020304" pitchFamily="18" charset="0"/>
                          <a:ea typeface="微软雅黑" panose="020B0503020204020204" pitchFamily="34" charset="-122"/>
                          <a:cs typeface="Times New Roman" panose="02020603050405020304" pitchFamily="18" charset="0"/>
                        </a:rPr>
                        <a:t>〕</a:t>
                      </a: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1062</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号）的要求做好消毒产品卫生安全评价并备案。</a:t>
                      </a:r>
                      <a:endParaRPr lang="zh-CN" altLang="en-US"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严格按照使用范围和使用方法进行消毒处理，严禁超范围使用，建议使用前测定有效成分含量（含氯消毒剂）。</a:t>
                      </a:r>
                      <a:endParaRPr lang="zh-CN" altLang="en-US"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3.</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机械化低温消毒时，应当调试消毒设备，使其与低温消毒剂合理配套，确保低温消毒剂足量全覆盖外包装六面：首次使用时，应当做好现场消毒效果评价，消毒效果合规，方可使用。</a:t>
                      </a:r>
                      <a:endParaRPr lang="zh-CN" altLang="en-US"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4.</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低温消毒时，应当加强消毒工作人员的技术培训，确保消毒操作规范，达到消毒剂足量全覆盖。</a:t>
                      </a:r>
                      <a:endParaRPr lang="zh-CN" altLang="en-US"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5.</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有机物对消毒效果影响较大，在消毒对象污染严重时，用低温消毒剂冲洗或浸泡后再做处理，严禁喷洒或擦拭消毒。</a:t>
                      </a:r>
                      <a:endParaRPr lang="zh-CN" altLang="en-US"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6.</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低温消毒剂的配制、分装和使用时，应当严格做好个人防护，穿戴工作服、口罩、手套等，避免接触皮肤。</a:t>
                      </a:r>
                      <a:endParaRPr lang="zh-CN" altLang="en-US"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7.</a:t>
                      </a:r>
                      <a:r>
                        <a:rPr lang="zh-CN" altLang="en-US" sz="1600" kern="0" dirty="0">
                          <a:latin typeface="Times New Roman" panose="02020603050405020304" pitchFamily="18" charset="0"/>
                          <a:ea typeface="微软雅黑" panose="020B0503020204020204" pitchFamily="34" charset="-122"/>
                          <a:cs typeface="Times New Roman" panose="02020603050405020304" pitchFamily="18" charset="0"/>
                        </a:rPr>
                        <a:t>低温消毒剂为外用消毒剂，不得口服，至于儿童不易触及处，如不慎溅入眼睛，应当立即用水冲洗，严重者应当立即就医。不得与易燃物接触，应远离货源。</a:t>
                      </a:r>
                      <a:endParaRPr lang="zh-CN" altLang="en-US" sz="1600" dirty="0">
                        <a:latin typeface="Times New Roman" panose="02020603050405020304" pitchFamily="18" charset="0"/>
                        <a:ea typeface="微软雅黑" panose="020B0503020204020204" pitchFamily="34" charset="-122"/>
                        <a:cs typeface="Times New Roman" panose="02020603050405020304" pitchFamily="18" charset="0"/>
                      </a:endParaRPr>
                    </a:p>
                  </a:txBody>
                  <a:tcPr/>
                </a:tc>
              </a:tr>
              <a:tr h="763924">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二氧化氯</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低温消毒剂</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a:latin typeface="Times New Roman" panose="02020603050405020304" pitchFamily="18" charset="0"/>
                          <a:ea typeface="微软雅黑" panose="020B0503020204020204" pitchFamily="34" charset="-122"/>
                          <a:cs typeface="Times New Roman" panose="02020603050405020304" pitchFamily="18" charset="0"/>
                        </a:rPr>
                        <a:t>二氧化氯</a:t>
                      </a:r>
                      <a:endParaRPr lang="zh-CN" sz="1600" kern="10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消毒方法：喷洒消毒，擦拭消毒。</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消毒剂作用剂量：严格遵循产品说明书使用。</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vMerge="1">
                  <a:tcPr/>
                </a:tc>
              </a:tr>
              <a:tr h="1143008">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过氧化物类</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低温消毒剂</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a:latin typeface="Times New Roman" panose="02020603050405020304" pitchFamily="18" charset="0"/>
                          <a:ea typeface="微软雅黑" panose="020B0503020204020204" pitchFamily="34" charset="-122"/>
                          <a:cs typeface="Times New Roman" panose="02020603050405020304" pitchFamily="18" charset="0"/>
                        </a:rPr>
                        <a:t>过氧化氢或过氧乙酸</a:t>
                      </a:r>
                      <a:endParaRPr lang="zh-CN" sz="1600" kern="10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消毒方法：喷洒消毒，浸泡消毒，擦拭消毒。</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消毒剂作用剂量：严格遵循产品说明书使用。</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vMerge="1">
                  <a:tcPr/>
                </a:tc>
              </a:tr>
              <a:tr h="1357322">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季铵盐类</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低温消毒剂</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ctr">
                        <a:spcAft>
                          <a:spcPts val="0"/>
                        </a:spcAft>
                      </a:pP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季铵盐</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a:txBody>
                    <a:bodyPr/>
                    <a:lstStyle/>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1.</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消毒方法：喷洒消毒，浸泡消毒，擦拭消毒。</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p>
                      <a:pPr algn="just">
                        <a:spcAft>
                          <a:spcPts val="0"/>
                        </a:spcAft>
                      </a:pPr>
                      <a:r>
                        <a:rPr lang="en-US" sz="1600" kern="0" dirty="0">
                          <a:latin typeface="Times New Roman" panose="02020603050405020304" pitchFamily="18" charset="0"/>
                          <a:ea typeface="微软雅黑" panose="020B0503020204020204" pitchFamily="34" charset="-122"/>
                          <a:cs typeface="Times New Roman" panose="02020603050405020304" pitchFamily="18" charset="0"/>
                        </a:rPr>
                        <a:t>2.</a:t>
                      </a:r>
                      <a:r>
                        <a:rPr lang="zh-CN" sz="1600" kern="0" dirty="0">
                          <a:latin typeface="Times New Roman" panose="02020603050405020304" pitchFamily="18" charset="0"/>
                          <a:ea typeface="微软雅黑" panose="020B0503020204020204" pitchFamily="34" charset="-122"/>
                          <a:cs typeface="Times New Roman" panose="02020603050405020304" pitchFamily="18" charset="0"/>
                        </a:rPr>
                        <a:t>消毒剂作用剂量：严格遵循产品说明书使用。</a:t>
                      </a:r>
                      <a:endParaRPr lang="zh-CN" sz="1600" kern="100" dirty="0">
                        <a:latin typeface="Times New Roman" panose="02020603050405020304" pitchFamily="18" charset="0"/>
                        <a:ea typeface="微软雅黑" panose="020B0503020204020204" pitchFamily="34" charset="-122"/>
                        <a:cs typeface="Times New Roman" panose="02020603050405020304" pitchFamily="18" charset="0"/>
                      </a:endParaRPr>
                    </a:p>
                  </a:txBody>
                  <a:tcPr marL="52103" marR="52103" marT="0" marB="0" anchor="ctr"/>
                </a:tc>
                <a:tc vMerge="1">
                  <a:tcPr/>
                </a:tc>
              </a:tr>
            </a:tbl>
          </a:graphicData>
        </a:graphic>
      </p:graphicFrame>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1016059"/>
            <a:ext cx="11377295" cy="4250394"/>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3.</a:t>
            </a:r>
            <a:r>
              <a:rPr lang="zh-CN" altLang="en-US" sz="2600" b="1" dirty="0">
                <a:latin typeface="微软雅黑" panose="020B0503020204020204" pitchFamily="34" charset="-122"/>
                <a:ea typeface="微软雅黑" panose="020B0503020204020204" pitchFamily="34" charset="-122"/>
              </a:rPr>
              <a:t>从业人员安全防护要求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5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上岗员工健康登记：</a:t>
            </a:r>
            <a:r>
              <a:rPr lang="zh-CN" altLang="en-US" sz="2600" dirty="0">
                <a:latin typeface="微软雅黑" panose="020B0503020204020204" pitchFamily="34" charset="-122"/>
                <a:ea typeface="微软雅黑" panose="020B0503020204020204" pitchFamily="34" charset="-122"/>
                <a:sym typeface="+mn-ea"/>
              </a:rPr>
              <a:t>做好员工</a:t>
            </a:r>
            <a:r>
              <a:rPr lang="en-US" altLang="zh-CN" sz="2600" dirty="0">
                <a:solidFill>
                  <a:srgbClr val="FF0000"/>
                </a:solidFill>
                <a:latin typeface="微软雅黑" panose="020B0503020204020204" pitchFamily="34" charset="-122"/>
                <a:ea typeface="微软雅黑" panose="020B0503020204020204" pitchFamily="34" charset="-122"/>
                <a:sym typeface="+mn-ea"/>
              </a:rPr>
              <a:t>7</a:t>
            </a:r>
            <a:r>
              <a:rPr lang="zh-CN" altLang="en-US" sz="2600" dirty="0">
                <a:solidFill>
                  <a:srgbClr val="FF0000"/>
                </a:solidFill>
                <a:latin typeface="微软雅黑" panose="020B0503020204020204" pitchFamily="34" charset="-122"/>
                <a:ea typeface="微软雅黑" panose="020B0503020204020204" pitchFamily="34" charset="-122"/>
                <a:sym typeface="+mn-ea"/>
              </a:rPr>
              <a:t>日内</a:t>
            </a:r>
            <a:r>
              <a:rPr lang="zh-CN" altLang="en-US" sz="2600" dirty="0">
                <a:latin typeface="微软雅黑" panose="020B0503020204020204" pitchFamily="34" charset="-122"/>
                <a:ea typeface="微软雅黑" panose="020B0503020204020204" pitchFamily="34" charset="-122"/>
                <a:sym typeface="+mn-ea"/>
              </a:rPr>
              <a:t>行程及健康状况登记，建立上岗员工健康卡；新入职员工需出具已接种新冠病毒</a:t>
            </a:r>
            <a:r>
              <a:rPr lang="zh-CN" altLang="en-US" sz="2600" dirty="0">
                <a:solidFill>
                  <a:srgbClr val="FF0000"/>
                </a:solidFill>
                <a:latin typeface="微软雅黑" panose="020B0503020204020204" pitchFamily="34" charset="-122"/>
                <a:ea typeface="微软雅黑" panose="020B0503020204020204" pitchFamily="34" charset="-122"/>
                <a:sym typeface="+mn-ea"/>
              </a:rPr>
              <a:t>疫苗证明、</a:t>
            </a:r>
            <a:r>
              <a:rPr lang="en-US" altLang="zh-CN" sz="2600" dirty="0">
                <a:solidFill>
                  <a:srgbClr val="FF0000"/>
                </a:solidFill>
                <a:latin typeface="微软雅黑" panose="020B0503020204020204" pitchFamily="34" charset="-122"/>
                <a:ea typeface="微软雅黑" panose="020B0503020204020204" pitchFamily="34" charset="-122"/>
                <a:sym typeface="+mn-ea"/>
              </a:rPr>
              <a:t>48</a:t>
            </a:r>
            <a:r>
              <a:rPr lang="zh-CN" altLang="en-US" sz="2600" dirty="0">
                <a:solidFill>
                  <a:srgbClr val="FF0000"/>
                </a:solidFill>
                <a:latin typeface="微软雅黑" panose="020B0503020204020204" pitchFamily="34" charset="-122"/>
                <a:ea typeface="微软雅黑" panose="020B0503020204020204" pitchFamily="34" charset="-122"/>
                <a:sym typeface="+mn-ea"/>
              </a:rPr>
              <a:t>小时内核酸阴性证明</a:t>
            </a:r>
            <a:r>
              <a:rPr lang="zh-CN" altLang="en-US" sz="2600" dirty="0">
                <a:latin typeface="微软雅黑" panose="020B0503020204020204" pitchFamily="34" charset="-122"/>
                <a:ea typeface="微软雅黑" panose="020B0503020204020204" pitchFamily="34" charset="-122"/>
                <a:sym typeface="+mn-ea"/>
              </a:rPr>
              <a:t>，健康码无异常，并掌握员工流动及健康情况</a:t>
            </a:r>
            <a:endParaRPr lang="en-US" altLang="zh-CN" sz="2600" dirty="0">
              <a:latin typeface="微软雅黑" panose="020B0503020204020204" pitchFamily="34" charset="-122"/>
              <a:ea typeface="微软雅黑" panose="020B0503020204020204" pitchFamily="34" charset="-122"/>
              <a:sym typeface="+mn-ea"/>
            </a:endParaRPr>
          </a:p>
          <a:p>
            <a:pPr marL="457200" indent="-457200">
              <a:lnSpc>
                <a:spcPct val="15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员工日常健康监测：</a:t>
            </a:r>
            <a:r>
              <a:rPr lang="zh-CN" altLang="en-US" sz="2600" dirty="0">
                <a:latin typeface="微软雅黑" panose="020B0503020204020204" pitchFamily="34" charset="-122"/>
                <a:ea typeface="微软雅黑" panose="020B0503020204020204" pitchFamily="34" charset="-122"/>
                <a:sym typeface="+mn-ea"/>
              </a:rPr>
              <a:t>建立员工健康状况台账和风险接触信息报告制度，实行“零报告”制度；作业区域入口设置测温点，落实</a:t>
            </a:r>
            <a:r>
              <a:rPr lang="zh-CN" altLang="en-US" sz="2600" dirty="0">
                <a:solidFill>
                  <a:srgbClr val="FF0000"/>
                </a:solidFill>
                <a:latin typeface="微软雅黑" panose="020B0503020204020204" pitchFamily="34" charset="-122"/>
                <a:ea typeface="微软雅黑" panose="020B0503020204020204" pitchFamily="34" charset="-122"/>
                <a:sym typeface="+mn-ea"/>
              </a:rPr>
              <a:t>登记、测温、消毒、查验健康码</a:t>
            </a:r>
            <a:r>
              <a:rPr lang="zh-CN" altLang="en-US" sz="2600" dirty="0">
                <a:latin typeface="微软雅黑" panose="020B0503020204020204" pitchFamily="34" charset="-122"/>
                <a:ea typeface="微软雅黑" panose="020B0503020204020204" pitchFamily="34" charset="-122"/>
                <a:sym typeface="+mn-ea"/>
              </a:rPr>
              <a:t>等防控措施</a:t>
            </a:r>
            <a:endParaRPr lang="en-US" altLang="zh-CN" sz="2600" dirty="0">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857232"/>
            <a:ext cx="11377295" cy="5330690"/>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3.</a:t>
            </a:r>
            <a:r>
              <a:rPr lang="zh-CN" altLang="en-US" sz="2600" b="1" dirty="0">
                <a:latin typeface="微软雅黑" panose="020B0503020204020204" pitchFamily="34" charset="-122"/>
                <a:ea typeface="微软雅黑" panose="020B0503020204020204" pitchFamily="34" charset="-122"/>
              </a:rPr>
              <a:t>从业人员安全防护要求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高风险岗位人员封闭管理：</a:t>
            </a:r>
            <a:r>
              <a:rPr lang="zh-CN" altLang="en-US" sz="2600" dirty="0">
                <a:latin typeface="微软雅黑" panose="020B0503020204020204" pitchFamily="34" charset="-122"/>
                <a:ea typeface="微软雅黑" panose="020B0503020204020204" pitchFamily="34" charset="-122"/>
                <a:sym typeface="+mn-ea"/>
              </a:rPr>
              <a:t>直接接触进口冷链食品货物的</a:t>
            </a:r>
            <a:r>
              <a:rPr lang="zh-CN" altLang="en-US" sz="2600" dirty="0">
                <a:solidFill>
                  <a:srgbClr val="FF0000"/>
                </a:solidFill>
                <a:latin typeface="微软雅黑" panose="020B0503020204020204" pitchFamily="34" charset="-122"/>
                <a:ea typeface="微软雅黑" panose="020B0503020204020204" pitchFamily="34" charset="-122"/>
                <a:sym typeface="+mn-ea"/>
              </a:rPr>
              <a:t>装卸、搬运、保洁</a:t>
            </a:r>
            <a:r>
              <a:rPr lang="zh-CN" altLang="en-US" sz="2600" dirty="0">
                <a:latin typeface="微软雅黑" panose="020B0503020204020204" pitchFamily="34" charset="-122"/>
                <a:ea typeface="微软雅黑" panose="020B0503020204020204" pitchFamily="34" charset="-122"/>
                <a:sym typeface="+mn-ea"/>
              </a:rPr>
              <a:t>等高风险岗位人员要</a:t>
            </a:r>
            <a:r>
              <a:rPr lang="zh-CN" altLang="en-US" sz="2600" dirty="0">
                <a:solidFill>
                  <a:srgbClr val="FF0000"/>
                </a:solidFill>
                <a:latin typeface="微软雅黑" panose="020B0503020204020204" pitchFamily="34" charset="-122"/>
                <a:ea typeface="微软雅黑" panose="020B0503020204020204" pitchFamily="34" charset="-122"/>
                <a:sym typeface="+mn-ea"/>
              </a:rPr>
              <a:t>完成新冠病毒疫苗接种</a:t>
            </a:r>
            <a:r>
              <a:rPr lang="zh-CN" altLang="en-US" sz="2600" dirty="0">
                <a:latin typeface="微软雅黑" panose="020B0503020204020204" pitchFamily="34" charset="-122"/>
                <a:ea typeface="微软雅黑" panose="020B0503020204020204" pitchFamily="34" charset="-122"/>
                <a:sym typeface="+mn-ea"/>
              </a:rPr>
              <a:t>，原则上要完成同源或序贯加强免疫接种；实行</a:t>
            </a:r>
            <a:r>
              <a:rPr lang="zh-CN" altLang="en-US" sz="2600" dirty="0">
                <a:solidFill>
                  <a:srgbClr val="FF0000"/>
                </a:solidFill>
                <a:latin typeface="微软雅黑" panose="020B0503020204020204" pitchFamily="34" charset="-122"/>
                <a:ea typeface="微软雅黑" panose="020B0503020204020204" pitchFamily="34" charset="-122"/>
                <a:sym typeface="+mn-ea"/>
              </a:rPr>
              <a:t>闭环管理</a:t>
            </a:r>
            <a:r>
              <a:rPr lang="zh-CN" altLang="en-US" sz="2600" dirty="0">
                <a:latin typeface="微软雅黑" panose="020B0503020204020204" pitchFamily="34" charset="-122"/>
                <a:ea typeface="微软雅黑" panose="020B0503020204020204" pitchFamily="34" charset="-122"/>
                <a:sym typeface="+mn-ea"/>
              </a:rPr>
              <a:t>，工作期间集中住宿、封闭管理，工作场所与居住地之间点对点转运，</a:t>
            </a:r>
            <a:r>
              <a:rPr lang="zh-CN" altLang="en-US" sz="2600" dirty="0">
                <a:solidFill>
                  <a:srgbClr val="FF0000"/>
                </a:solidFill>
                <a:latin typeface="微软雅黑" panose="020B0503020204020204" pitchFamily="34" charset="-122"/>
                <a:ea typeface="微软雅黑" panose="020B0503020204020204" pitchFamily="34" charset="-122"/>
                <a:sym typeface="+mn-ea"/>
              </a:rPr>
              <a:t>每天一次</a:t>
            </a:r>
            <a:r>
              <a:rPr lang="zh-CN" altLang="en-US" sz="2600" dirty="0">
                <a:latin typeface="微软雅黑" panose="020B0503020204020204" pitchFamily="34" charset="-122"/>
                <a:ea typeface="微软雅黑" panose="020B0503020204020204" pitchFamily="34" charset="-122"/>
                <a:sym typeface="+mn-ea"/>
              </a:rPr>
              <a:t>核酸检测，离岗后按要求开展</a:t>
            </a:r>
            <a:r>
              <a:rPr lang="en-US" altLang="zh-CN" sz="2600" dirty="0">
                <a:solidFill>
                  <a:srgbClr val="FF0000"/>
                </a:solidFill>
                <a:latin typeface="微软雅黑" panose="020B0503020204020204" pitchFamily="34" charset="-122"/>
                <a:ea typeface="微软雅黑" panose="020B0503020204020204" pitchFamily="34" charset="-122"/>
                <a:sym typeface="+mn-ea"/>
              </a:rPr>
              <a:t>5</a:t>
            </a:r>
            <a:r>
              <a:rPr lang="zh-CN" altLang="en-US" sz="2600" dirty="0">
                <a:solidFill>
                  <a:srgbClr val="FF0000"/>
                </a:solidFill>
                <a:latin typeface="微软雅黑" panose="020B0503020204020204" pitchFamily="34" charset="-122"/>
                <a:ea typeface="微软雅黑" panose="020B0503020204020204" pitchFamily="34" charset="-122"/>
                <a:sym typeface="+mn-ea"/>
              </a:rPr>
              <a:t>天居家健康监测</a:t>
            </a:r>
            <a:r>
              <a:rPr lang="zh-CN" altLang="en-US" sz="2600" dirty="0">
                <a:latin typeface="微软雅黑" panose="020B0503020204020204" pitchFamily="34" charset="-122"/>
                <a:ea typeface="微软雅黑" panose="020B0503020204020204" pitchFamily="34" charset="-122"/>
                <a:sym typeface="+mn-ea"/>
              </a:rPr>
              <a:t>，第</a:t>
            </a:r>
            <a:r>
              <a:rPr lang="en-US" altLang="zh-CN" sz="2600" dirty="0">
                <a:solidFill>
                  <a:srgbClr val="FF0000"/>
                </a:solidFill>
                <a:latin typeface="微软雅黑" panose="020B0503020204020204" pitchFamily="34" charset="-122"/>
                <a:ea typeface="微软雅黑" panose="020B0503020204020204" pitchFamily="34" charset="-122"/>
                <a:sym typeface="+mn-ea"/>
              </a:rPr>
              <a:t>1</a:t>
            </a:r>
            <a:r>
              <a:rPr lang="zh-CN" altLang="en-US" sz="2600" dirty="0">
                <a:solidFill>
                  <a:srgbClr val="FF0000"/>
                </a:solidFill>
                <a:latin typeface="微软雅黑" panose="020B0503020204020204" pitchFamily="34" charset="-122"/>
                <a:ea typeface="微软雅黑" panose="020B0503020204020204" pitchFamily="34" charset="-122"/>
                <a:sym typeface="+mn-ea"/>
              </a:rPr>
              <a:t>、</a:t>
            </a:r>
            <a:r>
              <a:rPr lang="en-US" altLang="zh-CN" sz="2600" dirty="0">
                <a:solidFill>
                  <a:srgbClr val="FF0000"/>
                </a:solidFill>
                <a:latin typeface="微软雅黑" panose="020B0503020204020204" pitchFamily="34" charset="-122"/>
                <a:ea typeface="微软雅黑" panose="020B0503020204020204" pitchFamily="34" charset="-122"/>
                <a:sym typeface="+mn-ea"/>
              </a:rPr>
              <a:t>3</a:t>
            </a:r>
            <a:r>
              <a:rPr lang="zh-CN" altLang="en-US" sz="2600" dirty="0">
                <a:solidFill>
                  <a:srgbClr val="FF0000"/>
                </a:solidFill>
                <a:latin typeface="微软雅黑" panose="020B0503020204020204" pitchFamily="34" charset="-122"/>
                <a:ea typeface="微软雅黑" panose="020B0503020204020204" pitchFamily="34" charset="-122"/>
                <a:sym typeface="+mn-ea"/>
              </a:rPr>
              <a:t>、</a:t>
            </a:r>
            <a:r>
              <a:rPr lang="en-US" altLang="zh-CN" sz="2600" dirty="0">
                <a:solidFill>
                  <a:srgbClr val="FF0000"/>
                </a:solidFill>
                <a:latin typeface="微软雅黑" panose="020B0503020204020204" pitchFamily="34" charset="-122"/>
                <a:ea typeface="微软雅黑" panose="020B0503020204020204" pitchFamily="34" charset="-122"/>
                <a:sym typeface="+mn-ea"/>
              </a:rPr>
              <a:t>5</a:t>
            </a:r>
            <a:r>
              <a:rPr lang="zh-CN" altLang="en-US" sz="2600" dirty="0">
                <a:solidFill>
                  <a:srgbClr val="FF0000"/>
                </a:solidFill>
                <a:latin typeface="微软雅黑" panose="020B0503020204020204" pitchFamily="34" charset="-122"/>
                <a:ea typeface="微软雅黑" panose="020B0503020204020204" pitchFamily="34" charset="-122"/>
                <a:sym typeface="+mn-ea"/>
              </a:rPr>
              <a:t>天</a:t>
            </a:r>
            <a:r>
              <a:rPr lang="zh-CN" altLang="en-US" sz="2600" dirty="0">
                <a:latin typeface="微软雅黑" panose="020B0503020204020204" pitchFamily="34" charset="-122"/>
                <a:ea typeface="微软雅黑" panose="020B0503020204020204" pitchFamily="34" charset="-122"/>
                <a:sym typeface="+mn-ea"/>
              </a:rPr>
              <a:t>各开展</a:t>
            </a:r>
            <a:r>
              <a:rPr lang="en-US" altLang="zh-CN" sz="2600" dirty="0">
                <a:latin typeface="微软雅黑" panose="020B0503020204020204" pitchFamily="34" charset="-122"/>
                <a:ea typeface="微软雅黑" panose="020B0503020204020204" pitchFamily="34" charset="-122"/>
                <a:sym typeface="+mn-ea"/>
              </a:rPr>
              <a:t>1</a:t>
            </a:r>
            <a:r>
              <a:rPr lang="zh-CN" altLang="en-US" sz="2600" dirty="0">
                <a:latin typeface="微软雅黑" panose="020B0503020204020204" pitchFamily="34" charset="-122"/>
                <a:ea typeface="微软雅黑" panose="020B0503020204020204" pitchFamily="34" charset="-122"/>
                <a:sym typeface="+mn-ea"/>
              </a:rPr>
              <a:t>次核酸检测，非必要不外出，确需外出的不前往人员密集公共场所、不乘坐公共交通工具；其他一线工作人员</a:t>
            </a:r>
            <a:r>
              <a:rPr lang="zh-CN" altLang="en-US" sz="2600" dirty="0">
                <a:solidFill>
                  <a:srgbClr val="FF0000"/>
                </a:solidFill>
                <a:latin typeface="微软雅黑" panose="020B0503020204020204" pitchFamily="34" charset="-122"/>
                <a:ea typeface="微软雅黑" panose="020B0503020204020204" pitchFamily="34" charset="-122"/>
                <a:sym typeface="+mn-ea"/>
              </a:rPr>
              <a:t>每周</a:t>
            </a:r>
            <a:r>
              <a:rPr lang="en-US" altLang="zh-CN" sz="2600" dirty="0">
                <a:solidFill>
                  <a:srgbClr val="FF0000"/>
                </a:solidFill>
                <a:latin typeface="微软雅黑" panose="020B0503020204020204" pitchFamily="34" charset="-122"/>
                <a:ea typeface="微软雅黑" panose="020B0503020204020204" pitchFamily="34" charset="-122"/>
                <a:sym typeface="+mn-ea"/>
              </a:rPr>
              <a:t>2</a:t>
            </a:r>
            <a:r>
              <a:rPr lang="zh-CN" altLang="en-US" sz="2600" dirty="0">
                <a:solidFill>
                  <a:srgbClr val="FF0000"/>
                </a:solidFill>
                <a:latin typeface="微软雅黑" panose="020B0503020204020204" pitchFamily="34" charset="-122"/>
                <a:ea typeface="微软雅黑" panose="020B0503020204020204" pitchFamily="34" charset="-122"/>
                <a:sym typeface="+mn-ea"/>
              </a:rPr>
              <a:t>次</a:t>
            </a:r>
            <a:r>
              <a:rPr lang="zh-CN" altLang="en-US" sz="2600" dirty="0">
                <a:latin typeface="微软雅黑" panose="020B0503020204020204" pitchFamily="34" charset="-122"/>
                <a:ea typeface="微软雅黑" panose="020B0503020204020204" pitchFamily="34" charset="-122"/>
                <a:sym typeface="+mn-ea"/>
              </a:rPr>
              <a:t>全员核酸检测，出现</a:t>
            </a:r>
            <a:r>
              <a:rPr lang="en-US" altLang="zh-CN" sz="2600" dirty="0">
                <a:latin typeface="微软雅黑" panose="020B0503020204020204" pitchFamily="34" charset="-122"/>
                <a:ea typeface="微软雅黑" panose="020B0503020204020204" pitchFamily="34" charset="-122"/>
                <a:sym typeface="+mn-ea"/>
              </a:rPr>
              <a:t>1</a:t>
            </a:r>
            <a:r>
              <a:rPr lang="zh-CN" altLang="en-US" sz="2600" dirty="0">
                <a:latin typeface="微软雅黑" panose="020B0503020204020204" pitchFamily="34" charset="-122"/>
                <a:ea typeface="微软雅黑" panose="020B0503020204020204" pitchFamily="34" charset="-122"/>
                <a:sym typeface="+mn-ea"/>
              </a:rPr>
              <a:t>例及以上本土疫情时，根据疫情扩散风险及当地疫情防控要求增加核酸检测频次；从事进口冷链食品跨省运输的司乘人员，按照属地要求，配合卫生健康、疾控等部门做好</a:t>
            </a:r>
            <a:r>
              <a:rPr lang="zh-CN" altLang="en-US" sz="2600" dirty="0">
                <a:solidFill>
                  <a:srgbClr val="FF0000"/>
                </a:solidFill>
                <a:latin typeface="微软雅黑" panose="020B0503020204020204" pitchFamily="34" charset="-122"/>
                <a:ea typeface="微软雅黑" panose="020B0503020204020204" pitchFamily="34" charset="-122"/>
                <a:sym typeface="+mn-ea"/>
              </a:rPr>
              <a:t>“落地检”</a:t>
            </a:r>
            <a:endParaRPr lang="zh-CN" altLang="en-US" sz="2600" dirty="0">
              <a:solidFill>
                <a:srgbClr val="FF0000"/>
              </a:solidFill>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785794"/>
            <a:ext cx="11377295" cy="5450723"/>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3.</a:t>
            </a:r>
            <a:r>
              <a:rPr lang="zh-CN" altLang="en-US" sz="2600" b="1" dirty="0">
                <a:latin typeface="微软雅黑" panose="020B0503020204020204" pitchFamily="34" charset="-122"/>
                <a:ea typeface="微软雅黑" panose="020B0503020204020204" pitchFamily="34" charset="-122"/>
              </a:rPr>
              <a:t>从业人员安全防护要求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2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外来人员登记与管理：</a:t>
            </a:r>
            <a:r>
              <a:rPr lang="zh-CN" altLang="en-US" sz="2600" dirty="0">
                <a:latin typeface="微软雅黑" panose="020B0503020204020204" pitchFamily="34" charset="-122"/>
                <a:ea typeface="微软雅黑" panose="020B0503020204020204" pitchFamily="34" charset="-122"/>
                <a:sym typeface="+mn-ea"/>
              </a:rPr>
              <a:t>登记外来人员</a:t>
            </a:r>
            <a:r>
              <a:rPr lang="zh-CN" altLang="en-US" sz="2600" dirty="0">
                <a:solidFill>
                  <a:srgbClr val="FF0000"/>
                </a:solidFill>
                <a:latin typeface="微软雅黑" panose="020B0503020204020204" pitchFamily="34" charset="-122"/>
                <a:ea typeface="微软雅黑" panose="020B0503020204020204" pitchFamily="34" charset="-122"/>
                <a:sym typeface="+mn-ea"/>
              </a:rPr>
              <a:t>所在单位、健康状况、接触疫情发生地区人员</a:t>
            </a:r>
            <a:r>
              <a:rPr lang="zh-CN" altLang="en-US" sz="2600" dirty="0">
                <a:latin typeface="微软雅黑" panose="020B0503020204020204" pitchFamily="34" charset="-122"/>
                <a:ea typeface="微软雅黑" panose="020B0503020204020204" pitchFamily="34" charset="-122"/>
                <a:sym typeface="+mn-ea"/>
              </a:rPr>
              <a:t>等情况，落实</a:t>
            </a:r>
            <a:r>
              <a:rPr lang="zh-CN" altLang="en-US" sz="2600" dirty="0">
                <a:solidFill>
                  <a:srgbClr val="FF0000"/>
                </a:solidFill>
                <a:latin typeface="微软雅黑" panose="020B0503020204020204" pitchFamily="34" charset="-122"/>
                <a:ea typeface="微软雅黑" panose="020B0503020204020204" pitchFamily="34" charset="-122"/>
                <a:sym typeface="+mn-ea"/>
              </a:rPr>
              <a:t>健康码查验、测温、做好个人防护</a:t>
            </a:r>
            <a:r>
              <a:rPr lang="zh-CN" altLang="en-US" sz="2600" dirty="0">
                <a:latin typeface="微软雅黑" panose="020B0503020204020204" pitchFamily="34" charset="-122"/>
                <a:ea typeface="微软雅黑" panose="020B0503020204020204" pitchFamily="34" charset="-122"/>
                <a:sym typeface="+mn-ea"/>
              </a:rPr>
              <a:t>等措施。车辆进出时，</a:t>
            </a:r>
            <a:r>
              <a:rPr lang="zh-CN" altLang="en-US" sz="2600" dirty="0">
                <a:solidFill>
                  <a:srgbClr val="FF0000"/>
                </a:solidFill>
                <a:latin typeface="微软雅黑" panose="020B0503020204020204" pitchFamily="34" charset="-122"/>
                <a:ea typeface="微软雅黑" panose="020B0503020204020204" pitchFamily="34" charset="-122"/>
                <a:sym typeface="+mn-ea"/>
              </a:rPr>
              <a:t>车内人员非必要不离开车辆</a:t>
            </a:r>
            <a:r>
              <a:rPr lang="zh-CN" altLang="en-US" sz="2600" dirty="0">
                <a:latin typeface="微软雅黑" panose="020B0503020204020204" pitchFamily="34" charset="-122"/>
                <a:ea typeface="微软雅黑" panose="020B0503020204020204" pitchFamily="34" charset="-122"/>
                <a:sym typeface="+mn-ea"/>
              </a:rPr>
              <a:t>，确需离开的按上述要求管理。门卫、工作人员与驾驶员避免非必要的接触。</a:t>
            </a:r>
            <a:endParaRPr lang="en-US" altLang="zh-CN" sz="2600" dirty="0">
              <a:latin typeface="微软雅黑" panose="020B0503020204020204" pitchFamily="34" charset="-122"/>
              <a:ea typeface="微软雅黑" panose="020B0503020204020204" pitchFamily="34" charset="-122"/>
              <a:sym typeface="+mn-ea"/>
            </a:endParaRPr>
          </a:p>
          <a:p>
            <a:pPr marL="457200" indent="-457200">
              <a:lnSpc>
                <a:spcPct val="12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从业人员防护要求：</a:t>
            </a:r>
            <a:r>
              <a:rPr lang="zh-CN" altLang="en-US" sz="2600" dirty="0">
                <a:latin typeface="微软雅黑" panose="020B0503020204020204" pitchFamily="34" charset="-122"/>
                <a:ea typeface="微软雅黑" panose="020B0503020204020204" pitchFamily="34" charset="-122"/>
                <a:sym typeface="+mn-ea"/>
              </a:rPr>
              <a:t>上岗前确保身体状况良好，若出现</a:t>
            </a:r>
            <a:r>
              <a:rPr lang="zh-CN" altLang="en-US" sz="2600" dirty="0">
                <a:solidFill>
                  <a:srgbClr val="FF0000"/>
                </a:solidFill>
                <a:latin typeface="微软雅黑" panose="020B0503020204020204" pitchFamily="34" charset="-122"/>
                <a:ea typeface="微软雅黑" panose="020B0503020204020204" pitchFamily="34" charset="-122"/>
                <a:sym typeface="+mn-ea"/>
              </a:rPr>
              <a:t>发热、干咳、乏力、咽痛</a:t>
            </a:r>
            <a:r>
              <a:rPr lang="zh-CN" altLang="en-US" sz="2600" dirty="0">
                <a:latin typeface="微软雅黑" panose="020B0503020204020204" pitchFamily="34" charset="-122"/>
                <a:ea typeface="微软雅黑" panose="020B0503020204020204" pitchFamily="34" charset="-122"/>
                <a:sym typeface="+mn-ea"/>
              </a:rPr>
              <a:t>等症状，立即报告，及时就医；工作期间做好</a:t>
            </a:r>
            <a:r>
              <a:rPr lang="zh-CN" altLang="en-US" sz="2600" dirty="0">
                <a:solidFill>
                  <a:srgbClr val="FF0000"/>
                </a:solidFill>
                <a:latin typeface="微软雅黑" panose="020B0503020204020204" pitchFamily="34" charset="-122"/>
                <a:ea typeface="微软雅黑" panose="020B0503020204020204" pitchFamily="34" charset="-122"/>
                <a:sym typeface="+mn-ea"/>
              </a:rPr>
              <a:t>个人防护</a:t>
            </a:r>
            <a:r>
              <a:rPr lang="zh-CN" altLang="en-US" sz="2600" dirty="0">
                <a:latin typeface="微软雅黑" panose="020B0503020204020204" pitchFamily="34" charset="-122"/>
                <a:ea typeface="微软雅黑" panose="020B0503020204020204" pitchFamily="34" charset="-122"/>
                <a:sym typeface="+mn-ea"/>
              </a:rPr>
              <a:t>，冷链物流、港航、引航等企业或单位要针对高风险岗位人员开展</a:t>
            </a:r>
            <a:r>
              <a:rPr lang="zh-CN" altLang="en-US" sz="2600" dirty="0">
                <a:solidFill>
                  <a:srgbClr val="FF0000"/>
                </a:solidFill>
                <a:latin typeface="微软雅黑" panose="020B0503020204020204" pitchFamily="34" charset="-122"/>
                <a:ea typeface="微软雅黑" panose="020B0503020204020204" pitchFamily="34" charset="-122"/>
                <a:sym typeface="+mn-ea"/>
              </a:rPr>
              <a:t>正确穿脱防护服专业培训</a:t>
            </a:r>
            <a:r>
              <a:rPr lang="zh-CN" altLang="en-US" sz="2600" dirty="0">
                <a:latin typeface="微软雅黑" panose="020B0503020204020204" pitchFamily="34" charset="-122"/>
                <a:ea typeface="微软雅黑" panose="020B0503020204020204" pitchFamily="34" charset="-122"/>
                <a:sym typeface="+mn-ea"/>
              </a:rPr>
              <a:t>，并定期检查；打喷嚏、咳嗽时用纸巾遮住口鼻或采用肘臂遮挡，尽量避免用手触摸口、眼、鼻；在直接接触货品，或双手触碰过货架、扶手等后，要及时进行</a:t>
            </a:r>
            <a:r>
              <a:rPr lang="zh-CN" altLang="en-US" sz="2600" dirty="0">
                <a:solidFill>
                  <a:srgbClr val="FF0000"/>
                </a:solidFill>
                <a:latin typeface="微软雅黑" panose="020B0503020204020204" pitchFamily="34" charset="-122"/>
                <a:ea typeface="微软雅黑" panose="020B0503020204020204" pitchFamily="34" charset="-122"/>
                <a:sym typeface="+mn-ea"/>
              </a:rPr>
              <a:t>手部消毒</a:t>
            </a:r>
            <a:endParaRPr lang="zh-CN" altLang="en-US" sz="2600" dirty="0">
              <a:solidFill>
                <a:srgbClr val="FF0000"/>
              </a:solidFill>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857232"/>
            <a:ext cx="11377295" cy="5330690"/>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3.</a:t>
            </a:r>
            <a:r>
              <a:rPr lang="zh-CN" altLang="en-US" sz="2600" b="1" dirty="0">
                <a:latin typeface="微软雅黑" panose="020B0503020204020204" pitchFamily="34" charset="-122"/>
                <a:ea typeface="微软雅黑" panose="020B0503020204020204" pitchFamily="34" charset="-122"/>
              </a:rPr>
              <a:t>从业人员安全防护要求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健康异常报告程序：</a:t>
            </a:r>
            <a:r>
              <a:rPr lang="zh-CN" altLang="en-US" sz="2600" dirty="0">
                <a:latin typeface="微软雅黑" panose="020B0503020204020204" pitchFamily="34" charset="-122"/>
                <a:ea typeface="微软雅黑" panose="020B0503020204020204" pitchFamily="34" charset="-122"/>
                <a:sym typeface="+mn-ea"/>
              </a:rPr>
              <a:t>冷链物流企业应当建立员工健康异常报告制度，一旦发现员工以及共同生活人员出现</a:t>
            </a:r>
            <a:r>
              <a:rPr lang="zh-CN" altLang="en-US" sz="2600" dirty="0">
                <a:solidFill>
                  <a:srgbClr val="FF0000"/>
                </a:solidFill>
                <a:latin typeface="微软雅黑" panose="020B0503020204020204" pitchFamily="34" charset="-122"/>
                <a:ea typeface="微软雅黑" panose="020B0503020204020204" pitchFamily="34" charset="-122"/>
                <a:sym typeface="+mn-ea"/>
              </a:rPr>
              <a:t>发热、干咳、乏力</a:t>
            </a:r>
            <a:r>
              <a:rPr lang="zh-CN" altLang="en-US" sz="2600" dirty="0">
                <a:latin typeface="微软雅黑" panose="020B0503020204020204" pitchFamily="34" charset="-122"/>
                <a:ea typeface="微软雅黑" panose="020B0503020204020204" pitchFamily="34" charset="-122"/>
                <a:sym typeface="+mn-ea"/>
              </a:rPr>
              <a:t>等疑似症状，应当及时上报冷链物流企业的</a:t>
            </a:r>
            <a:r>
              <a:rPr lang="zh-CN" altLang="en-US" sz="2600" dirty="0">
                <a:solidFill>
                  <a:srgbClr val="FF0000"/>
                </a:solidFill>
                <a:latin typeface="微软雅黑" panose="020B0503020204020204" pitchFamily="34" charset="-122"/>
                <a:ea typeface="微软雅黑" panose="020B0503020204020204" pitchFamily="34" charset="-122"/>
                <a:sym typeface="+mn-ea"/>
              </a:rPr>
              <a:t>主要负责人</a:t>
            </a:r>
            <a:r>
              <a:rPr lang="zh-CN" altLang="en-US" sz="2600" dirty="0">
                <a:latin typeface="微软雅黑" panose="020B0503020204020204" pitchFamily="34" charset="-122"/>
                <a:ea typeface="微软雅黑" panose="020B0503020204020204" pitchFamily="34" charset="-122"/>
                <a:sym typeface="+mn-ea"/>
              </a:rPr>
              <a:t>，立即采取有效措施将其及与其密切接触员工迅速隔离在工作场所之外</a:t>
            </a:r>
            <a:endParaRPr lang="zh-CN" altLang="en-US" sz="2600" dirty="0">
              <a:latin typeface="微软雅黑" panose="020B0503020204020204" pitchFamily="34" charset="-122"/>
              <a:ea typeface="微软雅黑" panose="020B0503020204020204" pitchFamily="34" charset="-122"/>
              <a:sym typeface="+mn-ea"/>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从业人员返岗程序：</a:t>
            </a:r>
            <a:r>
              <a:rPr lang="zh-CN" altLang="en-US" sz="2600" dirty="0">
                <a:latin typeface="微软雅黑" panose="020B0503020204020204" pitchFamily="34" charset="-122"/>
                <a:ea typeface="微软雅黑" panose="020B0503020204020204" pitchFamily="34" charset="-122"/>
                <a:sym typeface="+mn-ea"/>
              </a:rPr>
              <a:t>及时追踪</a:t>
            </a:r>
            <a:r>
              <a:rPr lang="zh-CN" altLang="en-US" sz="2600" dirty="0">
                <a:solidFill>
                  <a:srgbClr val="FF0000"/>
                </a:solidFill>
                <a:latin typeface="微软雅黑" panose="020B0503020204020204" pitchFamily="34" charset="-122"/>
                <a:ea typeface="微软雅黑" panose="020B0503020204020204" pitchFamily="34" charset="-122"/>
                <a:sym typeface="+mn-ea"/>
              </a:rPr>
              <a:t>健康异常、身体不适、疑似或者感染新冠病毒员工</a:t>
            </a:r>
            <a:r>
              <a:rPr lang="zh-CN" altLang="en-US" sz="2600" dirty="0">
                <a:latin typeface="微软雅黑" panose="020B0503020204020204" pitchFamily="34" charset="-122"/>
                <a:ea typeface="微软雅黑" panose="020B0503020204020204" pitchFamily="34" charset="-122"/>
                <a:sym typeface="+mn-ea"/>
              </a:rPr>
              <a:t>的治疗和康复情况，严格执行属地疫情防控要求，在其康复后科学评定是否符合返岗条件</a:t>
            </a:r>
            <a:endParaRPr lang="zh-CN" altLang="en-US" sz="2600" dirty="0">
              <a:latin typeface="微软雅黑" panose="020B0503020204020204" pitchFamily="34" charset="-122"/>
              <a:ea typeface="微软雅黑" panose="020B0503020204020204" pitchFamily="34" charset="-122"/>
              <a:sym typeface="+mn-ea"/>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加强防控知识宣传：</a:t>
            </a:r>
            <a:r>
              <a:rPr lang="zh-CN" altLang="en-US" sz="2600" dirty="0">
                <a:latin typeface="微软雅黑" panose="020B0503020204020204" pitchFamily="34" charset="-122"/>
                <a:ea typeface="微软雅黑" panose="020B0503020204020204" pitchFamily="34" charset="-122"/>
                <a:sym typeface="+mn-ea"/>
              </a:rPr>
              <a:t>通过</a:t>
            </a:r>
            <a:r>
              <a:rPr lang="zh-CN" altLang="en-US" sz="2600" dirty="0">
                <a:solidFill>
                  <a:srgbClr val="FF0000"/>
                </a:solidFill>
                <a:latin typeface="微软雅黑" panose="020B0503020204020204" pitchFamily="34" charset="-122"/>
                <a:ea typeface="微软雅黑" panose="020B0503020204020204" pitchFamily="34" charset="-122"/>
                <a:sym typeface="+mn-ea"/>
              </a:rPr>
              <a:t>海报、电子屏和宣传栏</a:t>
            </a:r>
            <a:r>
              <a:rPr lang="zh-CN" altLang="en-US" sz="2600" dirty="0">
                <a:latin typeface="微软雅黑" panose="020B0503020204020204" pitchFamily="34" charset="-122"/>
                <a:ea typeface="微软雅黑" panose="020B0503020204020204" pitchFamily="34" charset="-122"/>
                <a:sym typeface="+mn-ea"/>
              </a:rPr>
              <a:t>等形式开展健康宣教，引导从业人员养成良好卫生习惯，加强自我防护意识，掌握相关防护技能</a:t>
            </a:r>
            <a:endParaRPr lang="zh-CN" altLang="en-US" sz="2600" dirty="0">
              <a:solidFill>
                <a:srgbClr val="FF0000"/>
              </a:solidFill>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1036135"/>
            <a:ext cx="11377295" cy="4250394"/>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4.</a:t>
            </a:r>
            <a:r>
              <a:rPr lang="zh-CN" altLang="en-US" sz="2600" b="1" dirty="0">
                <a:latin typeface="微软雅黑" panose="020B0503020204020204" pitchFamily="34" charset="-122"/>
                <a:ea typeface="微软雅黑" panose="020B0503020204020204" pitchFamily="34" charset="-122"/>
              </a:rPr>
              <a:t>应急处置要求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5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冷链物流企业应制定新冠肺炎疫情应急处置方案，开展应急演练</a:t>
            </a:r>
            <a:endParaRPr lang="en-US" altLang="zh-CN" sz="2600" b="1" dirty="0">
              <a:latin typeface="微软雅黑" panose="020B0503020204020204" pitchFamily="34" charset="-122"/>
              <a:ea typeface="微软雅黑" panose="020B0503020204020204" pitchFamily="34" charset="-122"/>
              <a:sym typeface="+mn-ea"/>
            </a:endParaRPr>
          </a:p>
          <a:p>
            <a:pPr marL="457200" indent="-457200">
              <a:lnSpc>
                <a:spcPct val="15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出现健康状况异常人员：</a:t>
            </a:r>
            <a:r>
              <a:rPr lang="zh-CN" altLang="en-US" sz="2600" dirty="0">
                <a:latin typeface="微软雅黑" panose="020B0503020204020204" pitchFamily="34" charset="-122"/>
                <a:ea typeface="微软雅黑" panose="020B0503020204020204" pitchFamily="34" charset="-122"/>
                <a:sym typeface="+mn-ea"/>
              </a:rPr>
              <a:t>实施内防扩散、外防输出的防控措施，配合有关部门开展</a:t>
            </a:r>
            <a:r>
              <a:rPr lang="zh-CN" altLang="en-US" sz="2600" dirty="0">
                <a:solidFill>
                  <a:srgbClr val="FF0000"/>
                </a:solidFill>
                <a:latin typeface="微软雅黑" panose="020B0503020204020204" pitchFamily="34" charset="-122"/>
                <a:ea typeface="微软雅黑" panose="020B0503020204020204" pitchFamily="34" charset="-122"/>
                <a:sym typeface="+mn-ea"/>
              </a:rPr>
              <a:t>流行病学调查、密切接触者追踪管理、疫点消毒</a:t>
            </a:r>
            <a:r>
              <a:rPr lang="zh-CN" altLang="en-US" sz="2600" dirty="0">
                <a:latin typeface="微软雅黑" panose="020B0503020204020204" pitchFamily="34" charset="-122"/>
                <a:ea typeface="微软雅黑" panose="020B0503020204020204" pitchFamily="34" charset="-122"/>
                <a:sym typeface="+mn-ea"/>
              </a:rPr>
              <a:t>等工作，并对该人员作业和出现的区域及其加工的冷链食品进行</a:t>
            </a:r>
            <a:r>
              <a:rPr lang="zh-CN" altLang="en-US" sz="2600" dirty="0">
                <a:solidFill>
                  <a:srgbClr val="FF0000"/>
                </a:solidFill>
                <a:latin typeface="微软雅黑" panose="020B0503020204020204" pitchFamily="34" charset="-122"/>
                <a:ea typeface="微软雅黑" panose="020B0503020204020204" pitchFamily="34" charset="-122"/>
                <a:sym typeface="+mn-ea"/>
              </a:rPr>
              <a:t>采样和核酸检测</a:t>
            </a:r>
            <a:r>
              <a:rPr lang="zh-CN" altLang="en-US" sz="2600" dirty="0">
                <a:latin typeface="微软雅黑" panose="020B0503020204020204" pitchFamily="34" charset="-122"/>
                <a:ea typeface="微软雅黑" panose="020B0503020204020204" pitchFamily="34" charset="-122"/>
                <a:sym typeface="+mn-ea"/>
              </a:rPr>
              <a:t>，按规定</a:t>
            </a:r>
            <a:r>
              <a:rPr lang="zh-CN" altLang="en-US" sz="2600" dirty="0">
                <a:solidFill>
                  <a:srgbClr val="FF0000"/>
                </a:solidFill>
                <a:latin typeface="微软雅黑" panose="020B0503020204020204" pitchFamily="34" charset="-122"/>
                <a:ea typeface="微软雅黑" panose="020B0503020204020204" pitchFamily="34" charset="-122"/>
                <a:sym typeface="+mn-ea"/>
              </a:rPr>
              <a:t>处置污染物</a:t>
            </a:r>
            <a:r>
              <a:rPr lang="zh-CN" altLang="en-US" sz="2600" dirty="0">
                <a:latin typeface="微软雅黑" panose="020B0503020204020204" pitchFamily="34" charset="-122"/>
                <a:ea typeface="微软雅黑" panose="020B0503020204020204" pitchFamily="34" charset="-122"/>
                <a:sym typeface="+mn-ea"/>
              </a:rPr>
              <a:t>；在当地疾控机构的指导下，对场所进行</a:t>
            </a:r>
            <a:r>
              <a:rPr lang="zh-CN" altLang="en-US" sz="2600" dirty="0">
                <a:solidFill>
                  <a:srgbClr val="FF0000"/>
                </a:solidFill>
                <a:latin typeface="微软雅黑" panose="020B0503020204020204" pitchFamily="34" charset="-122"/>
                <a:ea typeface="微软雅黑" panose="020B0503020204020204" pitchFamily="34" charset="-122"/>
                <a:sym typeface="+mn-ea"/>
              </a:rPr>
              <a:t>终末消毒</a:t>
            </a:r>
            <a:r>
              <a:rPr lang="zh-CN" altLang="en-US" sz="2600" dirty="0">
                <a:latin typeface="微软雅黑" panose="020B0503020204020204" pitchFamily="34" charset="-122"/>
                <a:ea typeface="微软雅黑" panose="020B0503020204020204" pitchFamily="34" charset="-122"/>
                <a:sym typeface="+mn-ea"/>
              </a:rPr>
              <a:t>，对空调通风系统进行</a:t>
            </a:r>
            <a:r>
              <a:rPr lang="zh-CN" altLang="en-US" sz="2600" dirty="0">
                <a:solidFill>
                  <a:srgbClr val="FF0000"/>
                </a:solidFill>
                <a:latin typeface="微软雅黑" panose="020B0503020204020204" pitchFamily="34" charset="-122"/>
                <a:ea typeface="微软雅黑" panose="020B0503020204020204" pitchFamily="34" charset="-122"/>
                <a:sym typeface="+mn-ea"/>
              </a:rPr>
              <a:t>消毒和清洗</a:t>
            </a:r>
            <a:r>
              <a:rPr lang="zh-CN" altLang="en-US" sz="2600" dirty="0">
                <a:latin typeface="微软雅黑" panose="020B0503020204020204" pitchFamily="34" charset="-122"/>
                <a:ea typeface="微软雅黑" panose="020B0503020204020204" pitchFamily="34" charset="-122"/>
                <a:sym typeface="+mn-ea"/>
              </a:rPr>
              <a:t>处理，经卫生学评价合格后方可重新启用</a:t>
            </a:r>
            <a:endParaRPr lang="en-US" altLang="zh-CN" sz="2600" dirty="0">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17630" y="2786058"/>
            <a:ext cx="7571303" cy="830997"/>
          </a:xfrm>
          <a:prstGeom prst="rect">
            <a:avLst/>
          </a:prstGeom>
          <a:noFill/>
        </p:spPr>
        <p:txBody>
          <a:bodyPr wrap="none" rtlCol="0">
            <a:spAutoFit/>
          </a:bodyPr>
          <a:lstStyle/>
          <a:p>
            <a:pPr algn="ctr"/>
            <a:r>
              <a:rPr lang="zh-CN" altLang="en-US" sz="4800" b="1" dirty="0">
                <a:solidFill>
                  <a:srgbClr val="054682"/>
                </a:solidFill>
                <a:latin typeface="Britannic Bold" pitchFamily="34" charset="0"/>
                <a:ea typeface="微软雅黑" panose="020B0503020204020204" pitchFamily="34" charset="-122"/>
                <a:sym typeface="+mn-ea"/>
              </a:rPr>
              <a:t>道路货运行业疫情防控要求</a:t>
            </a:r>
            <a:endParaRPr lang="zh-CN" altLang="en-US" sz="4800" b="1" dirty="0">
              <a:solidFill>
                <a:srgbClr val="054682"/>
              </a:solidFill>
              <a:latin typeface="Britannic Bold" pitchFamily="34" charset="0"/>
              <a:ea typeface="微软雅黑" panose="020B0503020204020204" pitchFamily="34" charset="-122"/>
            </a:endParaRPr>
          </a:p>
        </p:txBody>
      </p:sp>
      <p:sp>
        <p:nvSpPr>
          <p:cNvPr id="3" name="椭圆 2"/>
          <p:cNvSpPr/>
          <p:nvPr/>
        </p:nvSpPr>
        <p:spPr>
          <a:xfrm>
            <a:off x="666712" y="2714619"/>
            <a:ext cx="1928826" cy="1184953"/>
          </a:xfrm>
          <a:prstGeom prst="ellipse">
            <a:avLst/>
          </a:prstGeom>
          <a:solidFill>
            <a:srgbClr val="054682"/>
          </a:solidFill>
        </p:spPr>
        <p:style>
          <a:lnRef idx="0">
            <a:schemeClr val="dk1"/>
          </a:lnRef>
          <a:fillRef idx="3">
            <a:schemeClr val="dk1"/>
          </a:fillRef>
          <a:effectRef idx="3">
            <a:schemeClr val="dk1"/>
          </a:effectRef>
          <a:fontRef idx="minor">
            <a:schemeClr val="lt1"/>
          </a:fontRef>
        </p:style>
        <p:txBody>
          <a:bodyPr rtlCol="0" anchor="ctr"/>
          <a:lstStyle/>
          <a:p>
            <a:pPr algn="ctr"/>
            <a:r>
              <a:rPr lang="zh-CN" altLang="en-US" sz="8000" b="1" dirty="0"/>
              <a:t>一</a:t>
            </a:r>
            <a:endParaRPr lang="zh-CN" altLang="en-US" sz="8000" b="1" dirty="0"/>
          </a:p>
        </p:txBody>
      </p:sp>
      <p:cxnSp>
        <p:nvCxnSpPr>
          <p:cNvPr id="6" name="直接连接符 5"/>
          <p:cNvCxnSpPr/>
          <p:nvPr/>
        </p:nvCxnSpPr>
        <p:spPr>
          <a:xfrm>
            <a:off x="1595406" y="3856040"/>
            <a:ext cx="9858444" cy="1588"/>
          </a:xfrm>
          <a:prstGeom prst="line">
            <a:avLst/>
          </a:prstGeom>
          <a:ln w="57150">
            <a:solidFill>
              <a:srgbClr val="054682"/>
            </a:solidFill>
          </a:ln>
        </p:spPr>
        <p:style>
          <a:lnRef idx="3">
            <a:schemeClr val="accent5"/>
          </a:lnRef>
          <a:fillRef idx="0">
            <a:schemeClr val="accent5"/>
          </a:fillRef>
          <a:effectRef idx="2">
            <a:schemeClr val="accent5"/>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857232"/>
            <a:ext cx="11377295" cy="4850559"/>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4.</a:t>
            </a:r>
            <a:r>
              <a:rPr lang="zh-CN" altLang="en-US" sz="2600" b="1" dirty="0">
                <a:latin typeface="微软雅黑" panose="020B0503020204020204" pitchFamily="34" charset="-122"/>
                <a:ea typeface="微软雅黑" panose="020B0503020204020204" pitchFamily="34" charset="-122"/>
              </a:rPr>
              <a:t>应急处置要求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5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发现样品核酸检测阳性：</a:t>
            </a:r>
            <a:r>
              <a:rPr lang="zh-CN" altLang="en-US" sz="2600" dirty="0">
                <a:latin typeface="微软雅黑" panose="020B0503020204020204" pitchFamily="34" charset="-122"/>
                <a:ea typeface="微软雅黑" panose="020B0503020204020204" pitchFamily="34" charset="-122"/>
                <a:sym typeface="+mn-ea"/>
              </a:rPr>
              <a:t>迅速启动本单位应急预案，按当地联防联控机制要求，在专业人员指导下，及时对相关物品</a:t>
            </a:r>
            <a:r>
              <a:rPr lang="zh-CN" altLang="en-US" sz="2600" dirty="0">
                <a:solidFill>
                  <a:srgbClr val="FF0000"/>
                </a:solidFill>
                <a:latin typeface="微软雅黑" panose="020B0503020204020204" pitchFamily="34" charset="-122"/>
                <a:ea typeface="微软雅黑" panose="020B0503020204020204" pitchFamily="34" charset="-122"/>
                <a:sym typeface="+mn-ea"/>
              </a:rPr>
              <a:t>临时封存、消毒处理</a:t>
            </a:r>
            <a:r>
              <a:rPr lang="zh-CN" altLang="en-US" sz="2600" dirty="0">
                <a:latin typeface="微软雅黑" panose="020B0503020204020204" pitchFamily="34" charset="-122"/>
                <a:ea typeface="微软雅黑" panose="020B0503020204020204" pitchFamily="34" charset="-122"/>
                <a:sym typeface="+mn-ea"/>
              </a:rPr>
              <a:t>，对工作区域进行消毒，对接触同批次阳性物品的从业人员进行</a:t>
            </a:r>
            <a:r>
              <a:rPr lang="zh-CN" altLang="en-US" sz="2600" dirty="0">
                <a:solidFill>
                  <a:srgbClr val="FF0000"/>
                </a:solidFill>
                <a:latin typeface="微软雅黑" panose="020B0503020204020204" pitchFamily="34" charset="-122"/>
                <a:ea typeface="微软雅黑" panose="020B0503020204020204" pitchFamily="34" charset="-122"/>
                <a:sym typeface="+mn-ea"/>
              </a:rPr>
              <a:t>连续两次</a:t>
            </a:r>
            <a:r>
              <a:rPr lang="zh-CN" altLang="en-US" sz="2600" dirty="0">
                <a:latin typeface="微软雅黑" panose="020B0503020204020204" pitchFamily="34" charset="-122"/>
                <a:ea typeface="微软雅黑" panose="020B0503020204020204" pitchFamily="34" charset="-122"/>
                <a:sym typeface="+mn-ea"/>
              </a:rPr>
              <a:t>核酸检测（间隔</a:t>
            </a:r>
            <a:r>
              <a:rPr lang="en-US" altLang="zh-CN" sz="2600" dirty="0">
                <a:latin typeface="微软雅黑" panose="020B0503020204020204" pitchFamily="34" charset="-122"/>
                <a:ea typeface="微软雅黑" panose="020B0503020204020204" pitchFamily="34" charset="-122"/>
                <a:sym typeface="+mn-ea"/>
              </a:rPr>
              <a:t>24</a:t>
            </a:r>
            <a:r>
              <a:rPr lang="zh-CN" altLang="en-US" sz="2600" dirty="0">
                <a:latin typeface="微软雅黑" panose="020B0503020204020204" pitchFamily="34" charset="-122"/>
                <a:ea typeface="微软雅黑" panose="020B0503020204020204" pitchFamily="34" charset="-122"/>
                <a:sym typeface="+mn-ea"/>
              </a:rPr>
              <a:t>小时），其中接触频次较高的从业人员采取</a:t>
            </a:r>
            <a:r>
              <a:rPr lang="en-US" altLang="zh-CN" sz="2600" dirty="0">
                <a:solidFill>
                  <a:srgbClr val="FF0000"/>
                </a:solidFill>
                <a:latin typeface="微软雅黑" panose="020B0503020204020204" pitchFamily="34" charset="-122"/>
                <a:ea typeface="微软雅黑" panose="020B0503020204020204" pitchFamily="34" charset="-122"/>
                <a:sym typeface="+mn-ea"/>
              </a:rPr>
              <a:t>7</a:t>
            </a:r>
            <a:r>
              <a:rPr lang="zh-CN" altLang="en-US" sz="2600" dirty="0">
                <a:solidFill>
                  <a:srgbClr val="FF0000"/>
                </a:solidFill>
                <a:latin typeface="微软雅黑" panose="020B0503020204020204" pitchFamily="34" charset="-122"/>
                <a:ea typeface="微软雅黑" panose="020B0503020204020204" pitchFamily="34" charset="-122"/>
                <a:sym typeface="+mn-ea"/>
              </a:rPr>
              <a:t>天居家健康监测</a:t>
            </a:r>
            <a:r>
              <a:rPr lang="zh-CN" altLang="en-US" sz="2600" dirty="0">
                <a:latin typeface="微软雅黑" panose="020B0503020204020204" pitchFamily="34" charset="-122"/>
                <a:ea typeface="微软雅黑" panose="020B0503020204020204" pitchFamily="34" charset="-122"/>
                <a:sym typeface="+mn-ea"/>
              </a:rPr>
              <a:t>，在</a:t>
            </a:r>
            <a:r>
              <a:rPr lang="zh-CN" altLang="en-US" sz="2600" dirty="0">
                <a:solidFill>
                  <a:srgbClr val="FF0000"/>
                </a:solidFill>
                <a:latin typeface="微软雅黑" panose="020B0503020204020204" pitchFamily="34" charset="-122"/>
                <a:ea typeface="微软雅黑" panose="020B0503020204020204" pitchFamily="34" charset="-122"/>
                <a:sym typeface="+mn-ea"/>
              </a:rPr>
              <a:t>第</a:t>
            </a:r>
            <a:r>
              <a:rPr lang="en-US" altLang="zh-CN" sz="2600" dirty="0">
                <a:solidFill>
                  <a:srgbClr val="FF0000"/>
                </a:solidFill>
                <a:latin typeface="微软雅黑" panose="020B0503020204020204" pitchFamily="34" charset="-122"/>
                <a:ea typeface="微软雅黑" panose="020B0503020204020204" pitchFamily="34" charset="-122"/>
                <a:sym typeface="+mn-ea"/>
              </a:rPr>
              <a:t>1</a:t>
            </a:r>
            <a:r>
              <a:rPr lang="zh-CN" altLang="en-US" sz="2600" dirty="0">
                <a:solidFill>
                  <a:srgbClr val="FF0000"/>
                </a:solidFill>
                <a:latin typeface="微软雅黑" panose="020B0503020204020204" pitchFamily="34" charset="-122"/>
                <a:ea typeface="微软雅黑" panose="020B0503020204020204" pitchFamily="34" charset="-122"/>
                <a:sym typeface="+mn-ea"/>
              </a:rPr>
              <a:t>、</a:t>
            </a:r>
            <a:r>
              <a:rPr lang="en-US" altLang="zh-CN" sz="2600" dirty="0">
                <a:solidFill>
                  <a:srgbClr val="FF0000"/>
                </a:solidFill>
                <a:latin typeface="微软雅黑" panose="020B0503020204020204" pitchFamily="34" charset="-122"/>
                <a:ea typeface="微软雅黑" panose="020B0503020204020204" pitchFamily="34" charset="-122"/>
                <a:sym typeface="+mn-ea"/>
              </a:rPr>
              <a:t>4</a:t>
            </a:r>
            <a:r>
              <a:rPr lang="zh-CN" altLang="en-US" sz="2600" dirty="0">
                <a:solidFill>
                  <a:srgbClr val="FF0000"/>
                </a:solidFill>
                <a:latin typeface="微软雅黑" panose="020B0503020204020204" pitchFamily="34" charset="-122"/>
                <a:ea typeface="微软雅黑" panose="020B0503020204020204" pitchFamily="34" charset="-122"/>
                <a:sym typeface="+mn-ea"/>
              </a:rPr>
              <a:t>、</a:t>
            </a:r>
            <a:r>
              <a:rPr lang="en-US" altLang="zh-CN" sz="2600" dirty="0">
                <a:solidFill>
                  <a:srgbClr val="FF0000"/>
                </a:solidFill>
                <a:latin typeface="微软雅黑" panose="020B0503020204020204" pitchFamily="34" charset="-122"/>
                <a:ea typeface="微软雅黑" panose="020B0503020204020204" pitchFamily="34" charset="-122"/>
                <a:sym typeface="+mn-ea"/>
              </a:rPr>
              <a:t>7</a:t>
            </a:r>
            <a:r>
              <a:rPr lang="zh-CN" altLang="en-US" sz="2600" dirty="0">
                <a:solidFill>
                  <a:srgbClr val="FF0000"/>
                </a:solidFill>
                <a:latin typeface="微软雅黑" panose="020B0503020204020204" pitchFamily="34" charset="-122"/>
                <a:ea typeface="微软雅黑" panose="020B0503020204020204" pitchFamily="34" charset="-122"/>
                <a:sym typeface="+mn-ea"/>
              </a:rPr>
              <a:t>天</a:t>
            </a:r>
            <a:r>
              <a:rPr lang="zh-CN" altLang="en-US" sz="2600" dirty="0">
                <a:latin typeface="微软雅黑" panose="020B0503020204020204" pitchFamily="34" charset="-122"/>
                <a:ea typeface="微软雅黑" panose="020B0503020204020204" pitchFamily="34" charset="-122"/>
                <a:sym typeface="+mn-ea"/>
              </a:rPr>
              <a:t>各开展一次核酸检测；物品在未处理前，应当保持冰箱、冰柜、冷库等冷冻冷藏设备正常运行，以防止物品腐败变质及可能的污染物扩散；向阳性物品的来源地与同批次物品的流向地</a:t>
            </a:r>
            <a:r>
              <a:rPr lang="zh-CN" altLang="en-US" sz="2600" dirty="0">
                <a:solidFill>
                  <a:srgbClr val="FF0000"/>
                </a:solidFill>
                <a:latin typeface="微软雅黑" panose="020B0503020204020204" pitchFamily="34" charset="-122"/>
                <a:ea typeface="微软雅黑" panose="020B0503020204020204" pitchFamily="34" charset="-122"/>
                <a:sym typeface="+mn-ea"/>
              </a:rPr>
              <a:t>通报信息</a:t>
            </a:r>
            <a:endParaRPr lang="zh-CN" altLang="en-US" sz="2600" dirty="0">
              <a:solidFill>
                <a:srgbClr val="FF0000"/>
              </a:solidFill>
              <a:latin typeface="微软雅黑" panose="020B0503020204020204" pitchFamily="34" charset="-122"/>
              <a:ea typeface="微软雅黑" panose="020B0503020204020204" pitchFamily="34" charset="-122"/>
              <a:sym typeface="+mn-ea"/>
            </a:endParaRPr>
          </a:p>
        </p:txBody>
      </p:sp>
      <p:sp>
        <p:nvSpPr>
          <p:cNvPr id="8"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4996" name="Picture 4" descr="蓝色hl81829782-1"/>
          <p:cNvPicPr>
            <a:picLocks noChangeAspect="1" noChangeArrowheads="1"/>
          </p:cNvPicPr>
          <p:nvPr>
            <p:custDataLst>
              <p:tags r:id="rId1"/>
            </p:custDataLst>
          </p:nvPr>
        </p:nvPicPr>
        <p:blipFill>
          <a:blip r:embed="rId2" cstate="print"/>
          <a:srcRect/>
          <a:stretch>
            <a:fillRect/>
          </a:stretch>
        </p:blipFill>
        <p:spPr bwMode="auto">
          <a:xfrm>
            <a:off x="0" y="-27940"/>
            <a:ext cx="12188825" cy="6864350"/>
          </a:xfrm>
          <a:prstGeom prst="rect">
            <a:avLst/>
          </a:prstGeom>
          <a:noFill/>
        </p:spPr>
      </p:pic>
      <p:sp>
        <p:nvSpPr>
          <p:cNvPr id="102402" name="Rectangle 2"/>
          <p:cNvSpPr>
            <a:spLocks noGrp="1" noChangeArrowheads="1"/>
          </p:cNvSpPr>
          <p:nvPr>
            <p:ph type="title" idx="4294967295"/>
          </p:nvPr>
        </p:nvSpPr>
        <p:spPr bwMode="auto">
          <a:xfrm>
            <a:off x="5159693" y="1915478"/>
            <a:ext cx="5616575" cy="1143000"/>
          </a:xfrm>
          <a:prstGeom prst="rect">
            <a:avLst/>
          </a:prstGeom>
          <a:noFill/>
          <a:ln>
            <a:miter lim="800000"/>
          </a:ln>
        </p:spPr>
        <p:txBody>
          <a:bodyPr/>
          <a:lstStyle/>
          <a:p>
            <a:pPr algn="ctr" eaLnBrk="1" latinLnBrk="0" hangingPunct="1">
              <a:buClrTx/>
              <a:buSzTx/>
              <a:buFontTx/>
            </a:pPr>
            <a:r>
              <a:rPr lang="zh-CN" altLang="en-US" sz="6000" b="1" dirty="0">
                <a:latin typeface="微软雅黑" panose="020B0503020204020204" pitchFamily="34" charset="-122"/>
                <a:ea typeface="微软雅黑" panose="020B0503020204020204" pitchFamily="34" charset="-122"/>
              </a:rPr>
              <a:t>谢谢！</a:t>
            </a:r>
            <a:br>
              <a:rPr lang="zh-CN" altLang="en-US" sz="6000" b="1" dirty="0">
                <a:latin typeface="微软雅黑" panose="020B0503020204020204" pitchFamily="34" charset="-122"/>
                <a:ea typeface="微软雅黑" panose="020B0503020204020204" pitchFamily="34" charset="-122"/>
              </a:rPr>
            </a:br>
            <a:br>
              <a:rPr lang="zh-CN" altLang="en-US" sz="6000" b="1" dirty="0">
                <a:latin typeface="微软雅黑" panose="020B0503020204020204" pitchFamily="34" charset="-122"/>
                <a:ea typeface="微软雅黑" panose="020B0503020204020204" pitchFamily="34" charset="-122"/>
              </a:rPr>
            </a:br>
            <a:r>
              <a:rPr lang="en-US" altLang="zh-CN" sz="6000" b="1" dirty="0">
                <a:latin typeface="微软雅黑" panose="020B0503020204020204" pitchFamily="34" charset="-122"/>
                <a:ea typeface="微软雅黑" panose="020B0503020204020204" pitchFamily="34" charset="-122"/>
              </a:rPr>
              <a:t>    </a:t>
            </a:r>
            <a:r>
              <a:rPr lang="en-US" altLang="zh-CN" sz="4000" b="1" dirty="0">
                <a:latin typeface="微软雅黑" panose="020B0503020204020204" pitchFamily="34" charset="-122"/>
                <a:ea typeface="微软雅黑" panose="020B0503020204020204" pitchFamily="34" charset="-122"/>
              </a:rPr>
              <a:t>  </a:t>
            </a:r>
            <a:r>
              <a:rPr lang="zh-CN" altLang="en-US" sz="6000" b="1" dirty="0">
                <a:latin typeface="微软雅黑" panose="020B0503020204020204" pitchFamily="34" charset="-122"/>
                <a:ea typeface="微软雅黑" panose="020B0503020204020204" pitchFamily="34" charset="-122"/>
              </a:rPr>
              <a:t> </a:t>
            </a:r>
            <a:endParaRPr lang="zh-CN" altLang="en-US" sz="3600" b="1" dirty="0">
              <a:solidFill>
                <a:srgbClr val="054682"/>
              </a:solidFill>
              <a:latin typeface="微软雅黑" panose="020B0503020204020204" pitchFamily="34" charset="-122"/>
              <a:ea typeface="微软雅黑" panose="020B0503020204020204" pitchFamily="34" charset="-122"/>
              <a:cs typeface="+mn-cs"/>
            </a:endParaRPr>
          </a:p>
        </p:txBody>
      </p:sp>
    </p:spTree>
  </p:cSld>
  <p:clrMapOvr>
    <a:masterClrMapping/>
  </p:clrMapOvr>
  <p:transition>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7185" y="0"/>
            <a:ext cx="928624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6" name="TextBox 6"/>
          <p:cNvSpPr txBox="1">
            <a:spLocks noChangeArrowheads="1"/>
          </p:cNvSpPr>
          <p:nvPr/>
        </p:nvSpPr>
        <p:spPr bwMode="auto">
          <a:xfrm>
            <a:off x="622935" y="44450"/>
            <a:ext cx="919607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一、道路货运行业疫情防控要求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
        <p:nvSpPr>
          <p:cNvPr id="2" name="矩形 1"/>
          <p:cNvSpPr/>
          <p:nvPr/>
        </p:nvSpPr>
        <p:spPr>
          <a:xfrm>
            <a:off x="358140" y="785794"/>
            <a:ext cx="11567160" cy="5416868"/>
          </a:xfrm>
          <a:prstGeom prst="rect">
            <a:avLst/>
          </a:prstGeom>
        </p:spPr>
        <p:txBody>
          <a:bodyPr wrap="square">
            <a:spAutoFit/>
          </a:bodyPr>
          <a:lstStyle/>
          <a:p>
            <a:pPr marL="0" indent="0" eaLnBrk="1" latinLnBrk="0" hangingPunct="1">
              <a:lnSpc>
                <a:spcPct val="120000"/>
              </a:lnSpc>
              <a:spcAft>
                <a:spcPts val="600"/>
              </a:spcAft>
              <a:buFont typeface="Wingdings" panose="05000000000000000000" charset="0"/>
              <a:buNone/>
            </a:pPr>
            <a:r>
              <a:rPr lang="zh-CN" sz="2800" dirty="0">
                <a:latin typeface="微软雅黑" panose="020B0503020204020204" pitchFamily="34" charset="-122"/>
                <a:ea typeface="微软雅黑" panose="020B0503020204020204" pitchFamily="34" charset="-122"/>
                <a:sym typeface="+mn-ea"/>
              </a:rPr>
              <a:t>《道路货运车辆、从业人员及场站新冠肺炎疫情防控工作指南</a:t>
            </a:r>
            <a:r>
              <a:rPr lang="zh-CN" sz="2800" dirty="0">
                <a:solidFill>
                  <a:srgbClr val="FF0000"/>
                </a:solidFill>
                <a:latin typeface="微软雅黑" panose="020B0503020204020204" pitchFamily="34" charset="-122"/>
                <a:ea typeface="微软雅黑" panose="020B0503020204020204" pitchFamily="34" charset="-122"/>
                <a:sym typeface="+mn-ea"/>
              </a:rPr>
              <a:t>（第</a:t>
            </a:r>
            <a:r>
              <a:rPr lang="zh-CN" altLang="en-US" sz="2800" dirty="0">
                <a:solidFill>
                  <a:srgbClr val="FF0000"/>
                </a:solidFill>
                <a:latin typeface="微软雅黑" panose="020B0503020204020204" pitchFamily="34" charset="-122"/>
                <a:ea typeface="微软雅黑" panose="020B0503020204020204" pitchFamily="34" charset="-122"/>
                <a:sym typeface="+mn-ea"/>
              </a:rPr>
              <a:t>六</a:t>
            </a:r>
            <a:r>
              <a:rPr lang="zh-CN" sz="2800" dirty="0">
                <a:solidFill>
                  <a:srgbClr val="FF0000"/>
                </a:solidFill>
                <a:latin typeface="微软雅黑" panose="020B0503020204020204" pitchFamily="34" charset="-122"/>
                <a:ea typeface="微软雅黑" panose="020B0503020204020204" pitchFamily="34" charset="-122"/>
                <a:sym typeface="+mn-ea"/>
              </a:rPr>
              <a:t>版）</a:t>
            </a:r>
            <a:r>
              <a:rPr lang="zh-CN" sz="2800" dirty="0">
                <a:latin typeface="微软雅黑" panose="020B0503020204020204" pitchFamily="34" charset="-122"/>
                <a:ea typeface="微软雅黑" panose="020B0503020204020204" pitchFamily="34" charset="-122"/>
                <a:sym typeface="+mn-ea"/>
              </a:rPr>
              <a:t>》</a:t>
            </a:r>
            <a:endParaRPr lang="en-US" altLang="zh-CN" sz="2800" b="1" dirty="0">
              <a:latin typeface="微软雅黑" panose="020B0503020204020204" pitchFamily="34" charset="-122"/>
              <a:ea typeface="微软雅黑" panose="020B0503020204020204" pitchFamily="34" charset="-122"/>
            </a:endParaRPr>
          </a:p>
          <a:p>
            <a:pPr marL="0" indent="0" eaLnBrk="1" latinLnBrk="0" hangingPunct="1">
              <a:lnSpc>
                <a:spcPct val="120000"/>
              </a:lnSpc>
              <a:spcAft>
                <a:spcPts val="600"/>
              </a:spcAft>
              <a:buFont typeface="Wingdings" panose="05000000000000000000" charset="0"/>
              <a:buNone/>
            </a:pPr>
            <a:r>
              <a:rPr lang="en-US" altLang="zh-CN" sz="2800" b="1" dirty="0">
                <a:latin typeface="微软雅黑" panose="020B0503020204020204" pitchFamily="34" charset="-122"/>
                <a:ea typeface="微软雅黑" panose="020B0503020204020204" pitchFamily="34" charset="-122"/>
              </a:rPr>
              <a:t>1.常态化疫情防控：</a:t>
            </a:r>
            <a:endParaRPr lang="en-US" altLang="zh-CN" sz="2800" b="1" dirty="0">
              <a:latin typeface="微软雅黑" panose="020B0503020204020204" pitchFamily="34" charset="-122"/>
              <a:ea typeface="微软雅黑" panose="020B0503020204020204" pitchFamily="34" charset="-122"/>
            </a:endParaRPr>
          </a:p>
          <a:p>
            <a:pPr marL="457200" indent="-457200">
              <a:lnSpc>
                <a:spcPct val="12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rPr>
              <a:t>消毒通风</a:t>
            </a:r>
            <a:r>
              <a:rPr lang="zh-CN" altLang="en-US" sz="2800" dirty="0">
                <a:latin typeface="微软雅黑" panose="020B0503020204020204" pitchFamily="34" charset="-122"/>
                <a:ea typeface="微软雅黑" panose="020B0503020204020204" pitchFamily="34" charset="-122"/>
              </a:rPr>
              <a:t>：</a:t>
            </a:r>
            <a:r>
              <a:rPr lang="zh-CN" sz="2800" dirty="0">
                <a:latin typeface="微软雅黑" panose="020B0503020204020204" pitchFamily="34" charset="-122"/>
                <a:ea typeface="微软雅黑" panose="020B0503020204020204" pitchFamily="34" charset="-122"/>
                <a:sym typeface="+mn-ea"/>
              </a:rPr>
              <a:t>货运场站</a:t>
            </a:r>
            <a:r>
              <a:rPr lang="zh-CN" sz="2800" dirty="0">
                <a:solidFill>
                  <a:srgbClr val="FF0000"/>
                </a:solidFill>
                <a:latin typeface="微软雅黑" panose="020B0503020204020204" pitchFamily="34" charset="-122"/>
                <a:ea typeface="微软雅黑" panose="020B0503020204020204" pitchFamily="34" charset="-122"/>
                <a:sym typeface="+mn-ea"/>
              </a:rPr>
              <a:t>每日</a:t>
            </a:r>
            <a:r>
              <a:rPr lang="en-US" altLang="zh-CN" sz="2800" dirty="0">
                <a:solidFill>
                  <a:srgbClr val="FF0000"/>
                </a:solidFill>
                <a:latin typeface="微软雅黑" panose="020B0503020204020204" pitchFamily="34" charset="-122"/>
                <a:ea typeface="微软雅黑" panose="020B0503020204020204" pitchFamily="34" charset="-122"/>
                <a:sym typeface="+mn-ea"/>
              </a:rPr>
              <a:t>1</a:t>
            </a:r>
            <a:r>
              <a:rPr lang="zh-CN" altLang="en-US" sz="2800" dirty="0">
                <a:solidFill>
                  <a:srgbClr val="FF0000"/>
                </a:solidFill>
                <a:latin typeface="微软雅黑" panose="020B0503020204020204" pitchFamily="34" charset="-122"/>
                <a:ea typeface="微软雅黑" panose="020B0503020204020204" pitchFamily="34" charset="-122"/>
                <a:sym typeface="+mn-ea"/>
              </a:rPr>
              <a:t>次</a:t>
            </a:r>
            <a:r>
              <a:rPr lang="zh-CN" altLang="en-US" sz="2800" dirty="0">
                <a:latin typeface="微软雅黑" panose="020B0503020204020204" pitchFamily="34" charset="-122"/>
                <a:ea typeface="微软雅黑" panose="020B0503020204020204" pitchFamily="34" charset="-122"/>
                <a:sym typeface="+mn-ea"/>
              </a:rPr>
              <a:t>清洁消毒，</a:t>
            </a:r>
            <a:r>
              <a:rPr lang="zh-CN" sz="2800" dirty="0">
                <a:latin typeface="微软雅黑" panose="020B0503020204020204" pitchFamily="34" charset="-122"/>
                <a:ea typeface="微软雅黑" panose="020B0503020204020204" pitchFamily="34" charset="-122"/>
                <a:sym typeface="+mn-ea"/>
              </a:rPr>
              <a:t>货运场站和货运车辆</a:t>
            </a:r>
            <a:r>
              <a:rPr lang="zh-CN" sz="2800" dirty="0">
                <a:solidFill>
                  <a:srgbClr val="FF0000"/>
                </a:solidFill>
                <a:latin typeface="微软雅黑" panose="020B0503020204020204" pitchFamily="34" charset="-122"/>
                <a:ea typeface="微软雅黑" panose="020B0503020204020204" pitchFamily="34" charset="-122"/>
                <a:sym typeface="+mn-ea"/>
              </a:rPr>
              <a:t>每日</a:t>
            </a:r>
            <a:r>
              <a:rPr lang="en-US" altLang="zh-CN" sz="2800" dirty="0">
                <a:solidFill>
                  <a:srgbClr val="FF0000"/>
                </a:solidFill>
                <a:latin typeface="微软雅黑" panose="020B0503020204020204" pitchFamily="34" charset="-122"/>
                <a:ea typeface="微软雅黑" panose="020B0503020204020204" pitchFamily="34" charset="-122"/>
                <a:sym typeface="+mn-ea"/>
              </a:rPr>
              <a:t>2~3</a:t>
            </a:r>
            <a:r>
              <a:rPr lang="zh-CN" altLang="en-US" sz="2800" dirty="0">
                <a:solidFill>
                  <a:srgbClr val="FF0000"/>
                </a:solidFill>
                <a:latin typeface="微软雅黑" panose="020B0503020204020204" pitchFamily="34" charset="-122"/>
                <a:ea typeface="微软雅黑" panose="020B0503020204020204" pitchFamily="34" charset="-122"/>
                <a:sym typeface="+mn-ea"/>
              </a:rPr>
              <a:t>次</a:t>
            </a:r>
            <a:r>
              <a:rPr lang="zh-CN" altLang="en-US" sz="2800" dirty="0">
                <a:latin typeface="微软雅黑" panose="020B0503020204020204" pitchFamily="34" charset="-122"/>
                <a:ea typeface="微软雅黑" panose="020B0503020204020204" pitchFamily="34" charset="-122"/>
                <a:sym typeface="+mn-ea"/>
              </a:rPr>
              <a:t>通风换气</a:t>
            </a:r>
            <a:endParaRPr lang="zh-CN" altLang="en-US" sz="2800" dirty="0">
              <a:latin typeface="微软雅黑" panose="020B0503020204020204" pitchFamily="34" charset="-122"/>
              <a:ea typeface="微软雅黑" panose="020B0503020204020204" pitchFamily="34" charset="-122"/>
            </a:endParaRPr>
          </a:p>
          <a:p>
            <a:pPr marL="457200" indent="-457200">
              <a:lnSpc>
                <a:spcPct val="12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rPr>
              <a:t>运输组织</a:t>
            </a:r>
            <a:r>
              <a:rPr lang="zh-CN" altLang="en-US" sz="2800" dirty="0">
                <a:latin typeface="微软雅黑" panose="020B0503020204020204" pitchFamily="34" charset="-122"/>
                <a:ea typeface="微软雅黑" panose="020B0503020204020204" pitchFamily="34" charset="-122"/>
              </a:rPr>
              <a:t>：货运场站人</a:t>
            </a:r>
            <a:r>
              <a:rPr sz="2800" dirty="0">
                <a:latin typeface="微软雅黑" panose="020B0503020204020204" pitchFamily="34" charset="-122"/>
                <a:ea typeface="微软雅黑" panose="020B0503020204020204" pitchFamily="34" charset="-122"/>
              </a:rPr>
              <a:t>员易聚集区域设置“1米线标识”</a:t>
            </a:r>
            <a:r>
              <a:rPr lang="zh-CN" sz="2800" dirty="0">
                <a:latin typeface="微软雅黑" panose="020B0503020204020204" pitchFamily="34" charset="-122"/>
                <a:ea typeface="微软雅黑" panose="020B0503020204020204" pitchFamily="34" charset="-122"/>
              </a:rPr>
              <a:t>，各类工作人员岗位固定，</a:t>
            </a:r>
            <a:r>
              <a:rPr lang="zh-CN" sz="2800" dirty="0">
                <a:solidFill>
                  <a:srgbClr val="FF0000"/>
                </a:solidFill>
                <a:latin typeface="微软雅黑" panose="020B0503020204020204" pitchFamily="34" charset="-122"/>
                <a:ea typeface="微软雅黑" panose="020B0503020204020204" pitchFamily="34" charset="-122"/>
              </a:rPr>
              <a:t>禁止交叉作业</a:t>
            </a:r>
            <a:endParaRPr sz="2800" dirty="0">
              <a:solidFill>
                <a:srgbClr val="FF0000"/>
              </a:solidFill>
              <a:latin typeface="微软雅黑" panose="020B0503020204020204" pitchFamily="34" charset="-122"/>
              <a:ea typeface="微软雅黑" panose="020B0503020204020204" pitchFamily="34" charset="-122"/>
            </a:endParaRPr>
          </a:p>
          <a:p>
            <a:pPr marL="457200" indent="-457200">
              <a:lnSpc>
                <a:spcPct val="12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rPr>
              <a:t>人员防护与健康监测</a:t>
            </a:r>
            <a:r>
              <a:rPr lang="zh-CN" altLang="en-US" sz="2800" dirty="0">
                <a:latin typeface="微软雅黑" panose="020B0503020204020204" pitchFamily="34" charset="-122"/>
                <a:ea typeface="微软雅黑" panose="020B0503020204020204" pitchFamily="34" charset="-122"/>
              </a:rPr>
              <a:t>：司乘人员</a:t>
            </a:r>
            <a:r>
              <a:rPr lang="zh-CN" sz="2800" dirty="0">
                <a:solidFill>
                  <a:srgbClr val="FF0000"/>
                </a:solidFill>
                <a:latin typeface="微软雅黑" panose="020B0503020204020204" pitchFamily="34" charset="-122"/>
                <a:ea typeface="微软雅黑" panose="020B0503020204020204" pitchFamily="34" charset="-122"/>
              </a:rPr>
              <a:t>规范</a:t>
            </a:r>
            <a:r>
              <a:rPr sz="2800" dirty="0">
                <a:solidFill>
                  <a:srgbClr val="FF0000"/>
                </a:solidFill>
                <a:latin typeface="微软雅黑" panose="020B0503020204020204" pitchFamily="34" charset="-122"/>
                <a:ea typeface="微软雅黑" panose="020B0503020204020204" pitchFamily="34" charset="-122"/>
              </a:rPr>
              <a:t>佩戴口罩</a:t>
            </a:r>
            <a:r>
              <a:rPr lang="zh-CN" sz="2800" dirty="0">
                <a:latin typeface="微软雅黑" panose="020B0503020204020204" pitchFamily="34" charset="-122"/>
                <a:ea typeface="微软雅黑" panose="020B0503020204020204" pitchFamily="34" charset="-122"/>
              </a:rPr>
              <a:t>，</a:t>
            </a:r>
            <a:r>
              <a:rPr sz="2800" dirty="0">
                <a:latin typeface="微软雅黑" panose="020B0503020204020204" pitchFamily="34" charset="-122"/>
                <a:ea typeface="微软雅黑" panose="020B0503020204020204" pitchFamily="34" charset="-122"/>
              </a:rPr>
              <a:t>每日测量体温1次</a:t>
            </a:r>
            <a:r>
              <a:rPr lang="zh-CN" sz="2800" dirty="0">
                <a:latin typeface="微软雅黑" panose="020B0503020204020204" pitchFamily="34" charset="-122"/>
                <a:ea typeface="微软雅黑" panose="020B0503020204020204" pitchFamily="34" charset="-122"/>
              </a:rPr>
              <a:t>，</a:t>
            </a:r>
            <a:r>
              <a:rPr sz="2800" dirty="0">
                <a:solidFill>
                  <a:srgbClr val="FF0000"/>
                </a:solidFill>
                <a:latin typeface="微软雅黑" panose="020B0503020204020204" pitchFamily="34" charset="-122"/>
                <a:ea typeface="微软雅黑" panose="020B0503020204020204" pitchFamily="34" charset="-122"/>
              </a:rPr>
              <a:t>每周2次</a:t>
            </a:r>
            <a:r>
              <a:rPr sz="2800" dirty="0">
                <a:latin typeface="微软雅黑" panose="020B0503020204020204" pitchFamily="34" charset="-122"/>
                <a:ea typeface="微软雅黑" panose="020B0503020204020204" pitchFamily="34" charset="-122"/>
              </a:rPr>
              <a:t>核酸检测</a:t>
            </a:r>
            <a:r>
              <a:rPr lang="zh-CN" altLang="en-US" sz="2800" dirty="0">
                <a:latin typeface="微软雅黑" panose="020B0503020204020204" pitchFamily="34" charset="-122"/>
                <a:ea typeface="微软雅黑" panose="020B0503020204020204" pitchFamily="34" charset="-122"/>
              </a:rPr>
              <a:t>，从事跨省运输作业的配合做好</a:t>
            </a:r>
            <a:r>
              <a:rPr lang="zh-CN" altLang="en-US" sz="2800" dirty="0">
                <a:solidFill>
                  <a:srgbClr val="FF0000"/>
                </a:solidFill>
                <a:latin typeface="微软雅黑" panose="020B0503020204020204" pitchFamily="34" charset="-122"/>
                <a:ea typeface="微软雅黑" panose="020B0503020204020204" pitchFamily="34" charset="-122"/>
              </a:rPr>
              <a:t>“落地检”</a:t>
            </a:r>
            <a:r>
              <a:rPr lang="zh-CN" altLang="en-US" sz="2800" dirty="0">
                <a:latin typeface="微软雅黑" panose="020B0503020204020204" pitchFamily="34" charset="-122"/>
                <a:ea typeface="微软雅黑" panose="020B0503020204020204" pitchFamily="34" charset="-122"/>
              </a:rPr>
              <a:t>，疫苗</a:t>
            </a:r>
            <a:r>
              <a:rPr lang="zh-CN" altLang="en-US" sz="2800" dirty="0">
                <a:solidFill>
                  <a:srgbClr val="FF0000"/>
                </a:solidFill>
                <a:latin typeface="微软雅黑" panose="020B0503020204020204" pitchFamily="34" charset="-122"/>
                <a:ea typeface="微软雅黑" panose="020B0503020204020204" pitchFamily="34" charset="-122"/>
              </a:rPr>
              <a:t>“应接尽接”</a:t>
            </a:r>
            <a:r>
              <a:rPr lang="zh-CN" altLang="en-US" sz="2800" dirty="0">
                <a:latin typeface="微软雅黑" panose="020B0503020204020204" pitchFamily="34" charset="-122"/>
                <a:ea typeface="微软雅黑" panose="020B0503020204020204" pitchFamily="34" charset="-122"/>
              </a:rPr>
              <a:t>，作业前后消毒洗手，进入场站配合查验健康码；从事进口冷链食品运输的，按照属地防疫要求和相关疫情防控技术指南执行。、</a:t>
            </a:r>
            <a:endParaRPr lang="zh-CN" sz="28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7185" y="0"/>
            <a:ext cx="9366885"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2" name="矩形 1"/>
          <p:cNvSpPr/>
          <p:nvPr/>
        </p:nvSpPr>
        <p:spPr>
          <a:xfrm>
            <a:off x="358140" y="857232"/>
            <a:ext cx="11377295" cy="5167568"/>
          </a:xfrm>
          <a:prstGeom prst="rect">
            <a:avLst/>
          </a:prstGeom>
        </p:spPr>
        <p:txBody>
          <a:bodyPr wrap="square">
            <a:spAutoFit/>
          </a:bodyPr>
          <a:lstStyle/>
          <a:p>
            <a:pPr marL="0" indent="0" eaLnBrk="1" latinLnBrk="0" hangingPunct="1">
              <a:lnSpc>
                <a:spcPct val="120000"/>
              </a:lnSpc>
              <a:spcAft>
                <a:spcPts val="600"/>
              </a:spcAft>
              <a:buFont typeface="Wingdings" panose="05000000000000000000" charset="0"/>
              <a:buNone/>
            </a:pPr>
            <a:r>
              <a:rPr lang="en-US" altLang="zh-CN" sz="2800" b="1" dirty="0">
                <a:latin typeface="微软雅黑" panose="020B0503020204020204" pitchFamily="34" charset="-122"/>
                <a:ea typeface="微软雅黑" panose="020B0503020204020204" pitchFamily="34" charset="-122"/>
              </a:rPr>
              <a:t>1.常态化疫情防控：</a:t>
            </a:r>
            <a:endParaRPr lang="en-US" altLang="zh-CN" sz="28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rPr>
              <a:t>人员防护与健康监测</a:t>
            </a:r>
            <a:r>
              <a:rPr lang="zh-CN" altLang="en-US" sz="2800" dirty="0">
                <a:latin typeface="微软雅黑" panose="020B0503020204020204" pitchFamily="34" charset="-122"/>
                <a:ea typeface="微软雅黑" panose="020B0503020204020204" pitchFamily="34" charset="-122"/>
              </a:rPr>
              <a:t>：货运场站工作人员</a:t>
            </a:r>
            <a:r>
              <a:rPr lang="zh-CN" altLang="en-US" sz="2800" dirty="0">
                <a:solidFill>
                  <a:srgbClr val="FF0000"/>
                </a:solidFill>
                <a:latin typeface="微软雅黑" panose="020B0503020204020204" pitchFamily="34" charset="-122"/>
                <a:ea typeface="微软雅黑" panose="020B0503020204020204" pitchFamily="34" charset="-122"/>
              </a:rPr>
              <a:t>规范佩戴口罩</a:t>
            </a:r>
            <a:r>
              <a:rPr lang="zh-CN" altLang="en-US" sz="2800" dirty="0">
                <a:latin typeface="微软雅黑" panose="020B0503020204020204" pitchFamily="34" charset="-122"/>
                <a:ea typeface="微软雅黑" panose="020B0503020204020204" pitchFamily="34" charset="-122"/>
              </a:rPr>
              <a:t>，每日</a:t>
            </a:r>
            <a:r>
              <a:rPr lang="zh-CN" altLang="en-US" sz="2800" dirty="0">
                <a:solidFill>
                  <a:srgbClr val="FF0000"/>
                </a:solidFill>
                <a:latin typeface="微软雅黑" panose="020B0503020204020204" pitchFamily="34" charset="-122"/>
                <a:ea typeface="微软雅黑" panose="020B0503020204020204" pitchFamily="34" charset="-122"/>
              </a:rPr>
              <a:t>上岗前</a:t>
            </a:r>
            <a:r>
              <a:rPr lang="zh-CN" altLang="en-US" sz="2800" dirty="0">
                <a:latin typeface="微软雅黑" panose="020B0503020204020204" pitchFamily="34" charset="-122"/>
                <a:ea typeface="微软雅黑" panose="020B0503020204020204" pitchFamily="34" charset="-122"/>
              </a:rPr>
              <a:t>测量体温、查验健康码，</a:t>
            </a:r>
            <a:r>
              <a:rPr lang="zh-CN" altLang="en-US" sz="2800" dirty="0">
                <a:solidFill>
                  <a:srgbClr val="FF0000"/>
                </a:solidFill>
                <a:latin typeface="微软雅黑" panose="020B0503020204020204" pitchFamily="34" charset="-122"/>
                <a:ea typeface="微软雅黑" panose="020B0503020204020204" pitchFamily="34" charset="-122"/>
              </a:rPr>
              <a:t>每周</a:t>
            </a:r>
            <a:r>
              <a:rPr lang="en-US" altLang="zh-CN" sz="2800" dirty="0">
                <a:solidFill>
                  <a:srgbClr val="FF0000"/>
                </a:solidFill>
                <a:latin typeface="微软雅黑" panose="020B0503020204020204" pitchFamily="34" charset="-122"/>
                <a:ea typeface="微软雅黑" panose="020B0503020204020204" pitchFamily="34" charset="-122"/>
              </a:rPr>
              <a:t>2</a:t>
            </a:r>
            <a:r>
              <a:rPr lang="zh-CN" altLang="en-US" sz="2800" dirty="0">
                <a:solidFill>
                  <a:srgbClr val="FF0000"/>
                </a:solidFill>
                <a:latin typeface="微软雅黑" panose="020B0503020204020204" pitchFamily="34" charset="-122"/>
                <a:ea typeface="微软雅黑" panose="020B0503020204020204" pitchFamily="34" charset="-122"/>
              </a:rPr>
              <a:t>次</a:t>
            </a:r>
            <a:r>
              <a:rPr lang="zh-CN" altLang="en-US" sz="2800" dirty="0">
                <a:latin typeface="微软雅黑" panose="020B0503020204020204" pitchFamily="34" charset="-122"/>
                <a:ea typeface="微软雅黑" panose="020B0503020204020204" pitchFamily="34" charset="-122"/>
              </a:rPr>
              <a:t>核酸检测，疫苗</a:t>
            </a:r>
            <a:r>
              <a:rPr lang="zh-CN" altLang="en-US" sz="2800" dirty="0">
                <a:solidFill>
                  <a:srgbClr val="FF0000"/>
                </a:solidFill>
                <a:latin typeface="微软雅黑" panose="020B0503020204020204" pitchFamily="34" charset="-122"/>
                <a:ea typeface="微软雅黑" panose="020B0503020204020204" pitchFamily="34" charset="-122"/>
              </a:rPr>
              <a:t>“应接尽接”</a:t>
            </a:r>
            <a:r>
              <a:rPr lang="zh-CN" altLang="en-US" sz="2800" dirty="0">
                <a:latin typeface="微软雅黑" panose="020B0503020204020204" pitchFamily="34" charset="-122"/>
                <a:ea typeface="微软雅黑" panose="020B0503020204020204" pitchFamily="34" charset="-122"/>
              </a:rPr>
              <a:t>，作业时佩戴一次性手套；口岸进口货物</a:t>
            </a:r>
            <a:r>
              <a:rPr lang="zh-CN" altLang="en-US" sz="2800" dirty="0">
                <a:solidFill>
                  <a:srgbClr val="FF0000"/>
                </a:solidFill>
                <a:latin typeface="微软雅黑" panose="020B0503020204020204" pitchFamily="34" charset="-122"/>
                <a:ea typeface="微软雅黑" panose="020B0503020204020204" pitchFamily="34" charset="-122"/>
              </a:rPr>
              <a:t>直接接触人员</a:t>
            </a:r>
            <a:r>
              <a:rPr lang="zh-CN" altLang="en-US" sz="2800" dirty="0">
                <a:latin typeface="微软雅黑" panose="020B0503020204020204" pitchFamily="34" charset="-122"/>
                <a:ea typeface="微软雅黑" panose="020B0503020204020204" pitchFamily="34" charset="-122"/>
              </a:rPr>
              <a:t>等高风险岗位人员管理按照属地防疫要求和相关疫情防控技术指南执行</a:t>
            </a:r>
            <a:endParaRPr lang="en-US" altLang="zh-CN" sz="2800" b="1" dirty="0">
              <a:latin typeface="微软雅黑" panose="020B0503020204020204" pitchFamily="34" charset="-122"/>
              <a:ea typeface="微软雅黑" panose="020B0503020204020204" pitchFamily="34" charset="-122"/>
              <a:sym typeface="+mn-ea"/>
            </a:endParaRPr>
          </a:p>
          <a:p>
            <a:pPr marL="457200" indent="-457200" eaLnBrk="1" latinLnBrk="0" hangingPunct="1">
              <a:lnSpc>
                <a:spcPct val="13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sym typeface="+mn-ea"/>
              </a:rPr>
              <a:t>应急管理：</a:t>
            </a:r>
            <a:r>
              <a:rPr lang="zh-CN" altLang="en-US" sz="2800" dirty="0">
                <a:latin typeface="微软雅黑" panose="020B0503020204020204" pitchFamily="34" charset="-122"/>
                <a:ea typeface="微软雅黑" panose="020B0503020204020204" pitchFamily="34" charset="-122"/>
                <a:sym typeface="+mn-ea"/>
              </a:rPr>
              <a:t>制定应急预案，明确乘客或工作人员</a:t>
            </a:r>
            <a:r>
              <a:rPr lang="zh-CN" altLang="en-US" sz="2800" dirty="0">
                <a:solidFill>
                  <a:srgbClr val="FF0000"/>
                </a:solidFill>
                <a:latin typeface="微软雅黑" panose="020B0503020204020204" pitchFamily="34" charset="-122"/>
                <a:ea typeface="微软雅黑" panose="020B0503020204020204" pitchFamily="34" charset="-122"/>
                <a:sym typeface="+mn-ea"/>
              </a:rPr>
              <a:t>出现症状</a:t>
            </a:r>
            <a:r>
              <a:rPr lang="zh-CN" altLang="en-US" sz="2800" dirty="0">
                <a:latin typeface="微软雅黑" panose="020B0503020204020204" pitchFamily="34" charset="-122"/>
                <a:ea typeface="微软雅黑" panose="020B0503020204020204" pitchFamily="34" charset="-122"/>
                <a:sym typeface="+mn-ea"/>
              </a:rPr>
              <a:t>或</a:t>
            </a:r>
            <a:r>
              <a:rPr lang="zh-CN" altLang="en-US" sz="2800" dirty="0">
                <a:solidFill>
                  <a:srgbClr val="FF0000"/>
                </a:solidFill>
                <a:latin typeface="微软雅黑" panose="020B0503020204020204" pitchFamily="34" charset="-122"/>
                <a:ea typeface="微软雅黑" panose="020B0503020204020204" pitchFamily="34" charset="-122"/>
                <a:sym typeface="+mn-ea"/>
              </a:rPr>
              <a:t>接报涉疫风险信息</a:t>
            </a:r>
            <a:r>
              <a:rPr lang="zh-CN" altLang="en-US" sz="2800" dirty="0">
                <a:latin typeface="微软雅黑" panose="020B0503020204020204" pitchFamily="34" charset="-122"/>
                <a:ea typeface="微软雅黑" panose="020B0503020204020204" pitchFamily="34" charset="-122"/>
                <a:sym typeface="+mn-ea"/>
              </a:rPr>
              <a:t>等情况的应对处置措施；应急演练每年</a:t>
            </a:r>
            <a:r>
              <a:rPr lang="zh-CN" altLang="en-US" sz="2800" dirty="0">
                <a:solidFill>
                  <a:srgbClr val="FF0000"/>
                </a:solidFill>
                <a:latin typeface="微软雅黑" panose="020B0503020204020204" pitchFamily="34" charset="-122"/>
                <a:ea typeface="微软雅黑" panose="020B0503020204020204" pitchFamily="34" charset="-122"/>
                <a:sym typeface="+mn-ea"/>
              </a:rPr>
              <a:t>不少于1次</a:t>
            </a:r>
            <a:r>
              <a:rPr lang="zh-CN" altLang="en-US" sz="2800" dirty="0">
                <a:latin typeface="微软雅黑" panose="020B0503020204020204" pitchFamily="34" charset="-122"/>
                <a:ea typeface="微软雅黑" panose="020B0503020204020204" pitchFamily="34" charset="-122"/>
                <a:sym typeface="+mn-ea"/>
              </a:rPr>
              <a:t>，实现一线工作人员</a:t>
            </a:r>
            <a:r>
              <a:rPr lang="zh-CN" altLang="en-US" sz="2800" dirty="0">
                <a:solidFill>
                  <a:srgbClr val="FF0000"/>
                </a:solidFill>
                <a:latin typeface="微软雅黑" panose="020B0503020204020204" pitchFamily="34" charset="-122"/>
                <a:ea typeface="微软雅黑" panose="020B0503020204020204" pitchFamily="34" charset="-122"/>
                <a:sym typeface="+mn-ea"/>
              </a:rPr>
              <a:t>全覆盖</a:t>
            </a:r>
            <a:endParaRPr lang="zh-CN" altLang="en-US" sz="2800" dirty="0">
              <a:solidFill>
                <a:srgbClr val="FF0000"/>
              </a:solidFill>
              <a:latin typeface="微软雅黑" panose="020B0503020204020204" pitchFamily="34" charset="-122"/>
              <a:ea typeface="微软雅黑" panose="020B0503020204020204" pitchFamily="34" charset="-122"/>
              <a:sym typeface="+mn-ea"/>
            </a:endParaRPr>
          </a:p>
          <a:p>
            <a:pPr marL="457200" indent="-457200">
              <a:lnSpc>
                <a:spcPct val="13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sym typeface="+mn-ea"/>
              </a:rPr>
              <a:t>防疫宣传：</a:t>
            </a:r>
            <a:r>
              <a:rPr lang="zh-CN" altLang="en-US" sz="2800" dirty="0">
                <a:latin typeface="微软雅黑" panose="020B0503020204020204" pitchFamily="34" charset="-122"/>
                <a:ea typeface="微软雅黑" panose="020B0503020204020204" pitchFamily="34" charset="-122"/>
                <a:sym typeface="+mn-ea"/>
              </a:rPr>
              <a:t>通过</a:t>
            </a:r>
            <a:r>
              <a:rPr lang="zh-CN" altLang="en-US" sz="2800" dirty="0">
                <a:solidFill>
                  <a:srgbClr val="FF0000"/>
                </a:solidFill>
                <a:latin typeface="微软雅黑" panose="020B0503020204020204" pitchFamily="34" charset="-122"/>
                <a:ea typeface="微软雅黑" panose="020B0503020204020204" pitchFamily="34" charset="-122"/>
                <a:sym typeface="+mn-ea"/>
              </a:rPr>
              <a:t>广播、电子屏、海报</a:t>
            </a:r>
            <a:r>
              <a:rPr lang="zh-CN" altLang="en-US" sz="2800" dirty="0">
                <a:latin typeface="微软雅黑" panose="020B0503020204020204" pitchFamily="34" charset="-122"/>
                <a:ea typeface="微软雅黑" panose="020B0503020204020204" pitchFamily="34" charset="-122"/>
                <a:sym typeface="+mn-ea"/>
              </a:rPr>
              <a:t>等开展卫生防护知识宣传</a:t>
            </a:r>
            <a:endParaRPr lang="zh-CN" altLang="en-US" sz="2800" dirty="0">
              <a:latin typeface="微软雅黑" panose="020B0503020204020204" pitchFamily="34" charset="-122"/>
              <a:ea typeface="微软雅黑" panose="020B0503020204020204" pitchFamily="34" charset="-122"/>
              <a:sym typeface="+mn-ea"/>
            </a:endParaRPr>
          </a:p>
        </p:txBody>
      </p:sp>
      <p:sp>
        <p:nvSpPr>
          <p:cNvPr id="7" name="TextBox 6"/>
          <p:cNvSpPr txBox="1">
            <a:spLocks noChangeArrowheads="1"/>
          </p:cNvSpPr>
          <p:nvPr/>
        </p:nvSpPr>
        <p:spPr bwMode="auto">
          <a:xfrm>
            <a:off x="622935" y="44450"/>
            <a:ext cx="919607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一、道路货运行业疫情防控要求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7185" y="0"/>
            <a:ext cx="9316085"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2" name="矩形 1"/>
          <p:cNvSpPr/>
          <p:nvPr/>
        </p:nvSpPr>
        <p:spPr>
          <a:xfrm>
            <a:off x="358140" y="857232"/>
            <a:ext cx="11377295" cy="5339923"/>
          </a:xfrm>
          <a:prstGeom prst="rect">
            <a:avLst/>
          </a:prstGeom>
        </p:spPr>
        <p:txBody>
          <a:bodyPr wrap="square">
            <a:spAutoFit/>
          </a:bodyPr>
          <a:lstStyle/>
          <a:p>
            <a:pPr marL="0" indent="0" eaLnBrk="1" latinLnBrk="0" hangingPunct="1">
              <a:lnSpc>
                <a:spcPct val="120000"/>
              </a:lnSpc>
              <a:spcAft>
                <a:spcPts val="600"/>
              </a:spcAft>
              <a:buFont typeface="Wingdings" panose="05000000000000000000" charset="0"/>
              <a:buNone/>
            </a:pPr>
            <a:r>
              <a:rPr lang="en-US" altLang="zh-CN" sz="2800" b="1" dirty="0">
                <a:latin typeface="微软雅黑" panose="020B0503020204020204" pitchFamily="34" charset="-122"/>
                <a:ea typeface="微软雅黑" panose="020B0503020204020204" pitchFamily="34" charset="-122"/>
              </a:rPr>
              <a:t>2.</a:t>
            </a:r>
            <a:r>
              <a:rPr lang="zh-CN" altLang="en-US" sz="2800" b="1" dirty="0">
                <a:latin typeface="微软雅黑" panose="020B0503020204020204" pitchFamily="34" charset="-122"/>
                <a:ea typeface="微软雅黑" panose="020B0503020204020204" pitchFamily="34" charset="-122"/>
              </a:rPr>
              <a:t>出现本土疫情的县级行政区域疫情防控</a:t>
            </a:r>
            <a:r>
              <a:rPr lang="en-US" altLang="zh-CN" sz="2800" b="1" dirty="0">
                <a:latin typeface="微软雅黑" panose="020B0503020204020204" pitchFamily="34" charset="-122"/>
                <a:ea typeface="微软雅黑" panose="020B0503020204020204" pitchFamily="34" charset="-122"/>
              </a:rPr>
              <a:t>：</a:t>
            </a:r>
            <a:endParaRPr lang="en-US" altLang="zh-CN" sz="2800" b="1" dirty="0">
              <a:latin typeface="微软雅黑" panose="020B0503020204020204" pitchFamily="34" charset="-122"/>
              <a:ea typeface="微软雅黑" panose="020B0503020204020204" pitchFamily="34" charset="-122"/>
            </a:endParaRPr>
          </a:p>
          <a:p>
            <a:pPr marL="457200" indent="-457200">
              <a:lnSpc>
                <a:spcPct val="12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sym typeface="+mn-ea"/>
              </a:rPr>
              <a:t>消毒通风：</a:t>
            </a:r>
            <a:r>
              <a:rPr lang="zh-CN" altLang="en-US" sz="2800" dirty="0">
                <a:latin typeface="微软雅黑" panose="020B0503020204020204" pitchFamily="34" charset="-122"/>
                <a:ea typeface="微软雅黑" panose="020B0503020204020204" pitchFamily="34" charset="-122"/>
                <a:sym typeface="+mn-ea"/>
              </a:rPr>
              <a:t>提高清洁消毒、通风换气频次。货运场站场所消毒</a:t>
            </a:r>
            <a:r>
              <a:rPr lang="zh-CN" altLang="en-US" sz="2800" dirty="0">
                <a:solidFill>
                  <a:srgbClr val="FF0000"/>
                </a:solidFill>
                <a:latin typeface="微软雅黑" panose="020B0503020204020204" pitchFamily="34" charset="-122"/>
                <a:ea typeface="微软雅黑" panose="020B0503020204020204" pitchFamily="34" charset="-122"/>
                <a:sym typeface="+mn-ea"/>
              </a:rPr>
              <a:t>每</a:t>
            </a:r>
            <a:r>
              <a:rPr lang="en-US" altLang="zh-CN" sz="2800" dirty="0">
                <a:solidFill>
                  <a:srgbClr val="FF0000"/>
                </a:solidFill>
                <a:latin typeface="微软雅黑" panose="020B0503020204020204" pitchFamily="34" charset="-122"/>
                <a:ea typeface="微软雅黑" panose="020B0503020204020204" pitchFamily="34" charset="-122"/>
                <a:sym typeface="+mn-ea"/>
              </a:rPr>
              <a:t>4~6</a:t>
            </a:r>
            <a:r>
              <a:rPr lang="zh-CN" altLang="en-US" sz="2800" dirty="0">
                <a:solidFill>
                  <a:srgbClr val="FF0000"/>
                </a:solidFill>
                <a:latin typeface="微软雅黑" panose="020B0503020204020204" pitchFamily="34" charset="-122"/>
                <a:ea typeface="微软雅黑" panose="020B0503020204020204" pitchFamily="34" charset="-122"/>
                <a:sym typeface="+mn-ea"/>
              </a:rPr>
              <a:t>小时</a:t>
            </a:r>
            <a:r>
              <a:rPr lang="en-US" altLang="zh-CN" sz="2800" dirty="0">
                <a:solidFill>
                  <a:srgbClr val="FF0000"/>
                </a:solidFill>
                <a:latin typeface="微软雅黑" panose="020B0503020204020204" pitchFamily="34" charset="-122"/>
                <a:ea typeface="微软雅黑" panose="020B0503020204020204" pitchFamily="34" charset="-122"/>
                <a:sym typeface="+mn-ea"/>
              </a:rPr>
              <a:t>1</a:t>
            </a:r>
            <a:r>
              <a:rPr lang="zh-CN" altLang="en-US" sz="2800" dirty="0">
                <a:solidFill>
                  <a:srgbClr val="FF0000"/>
                </a:solidFill>
                <a:latin typeface="微软雅黑" panose="020B0503020204020204" pitchFamily="34" charset="-122"/>
                <a:ea typeface="微软雅黑" panose="020B0503020204020204" pitchFamily="34" charset="-122"/>
                <a:sym typeface="+mn-ea"/>
              </a:rPr>
              <a:t>次</a:t>
            </a:r>
            <a:r>
              <a:rPr lang="zh-CN" altLang="en-US" sz="2800" dirty="0">
                <a:latin typeface="微软雅黑" panose="020B0503020204020204" pitchFamily="34" charset="-122"/>
                <a:ea typeface="微软雅黑" panose="020B0503020204020204" pitchFamily="34" charset="-122"/>
                <a:sym typeface="+mn-ea"/>
              </a:rPr>
              <a:t>，通风换气</a:t>
            </a:r>
            <a:r>
              <a:rPr lang="zh-CN" altLang="en-US" sz="2800" dirty="0">
                <a:solidFill>
                  <a:srgbClr val="FF0000"/>
                </a:solidFill>
                <a:latin typeface="微软雅黑" panose="020B0503020204020204" pitchFamily="34" charset="-122"/>
                <a:ea typeface="微软雅黑" panose="020B0503020204020204" pitchFamily="34" charset="-122"/>
                <a:sym typeface="+mn-ea"/>
              </a:rPr>
              <a:t>每</a:t>
            </a:r>
            <a:r>
              <a:rPr lang="en-US" altLang="zh-CN" sz="2800" dirty="0">
                <a:solidFill>
                  <a:srgbClr val="FF0000"/>
                </a:solidFill>
                <a:latin typeface="微软雅黑" panose="020B0503020204020204" pitchFamily="34" charset="-122"/>
                <a:ea typeface="微软雅黑" panose="020B0503020204020204" pitchFamily="34" charset="-122"/>
                <a:sym typeface="+mn-ea"/>
              </a:rPr>
              <a:t>4</a:t>
            </a:r>
            <a:r>
              <a:rPr lang="zh-CN" altLang="en-US" sz="2800" dirty="0">
                <a:solidFill>
                  <a:srgbClr val="FF0000"/>
                </a:solidFill>
                <a:latin typeface="微软雅黑" panose="020B0503020204020204" pitchFamily="34" charset="-122"/>
                <a:ea typeface="微软雅黑" panose="020B0503020204020204" pitchFamily="34" charset="-122"/>
                <a:sym typeface="+mn-ea"/>
              </a:rPr>
              <a:t>小时一次</a:t>
            </a:r>
            <a:r>
              <a:rPr lang="zh-CN" altLang="en-US" sz="2800" dirty="0">
                <a:latin typeface="微软雅黑" panose="020B0503020204020204" pitchFamily="34" charset="-122"/>
                <a:ea typeface="微软雅黑" panose="020B0503020204020204" pitchFamily="34" charset="-122"/>
                <a:sym typeface="+mn-ea"/>
              </a:rPr>
              <a:t>；货运车辆驾驶室消毒、车厢内部消毒、车厢外部重点接触部位</a:t>
            </a:r>
            <a:r>
              <a:rPr lang="zh-CN" altLang="en-US" sz="2800" dirty="0">
                <a:solidFill>
                  <a:srgbClr val="FF0000"/>
                </a:solidFill>
                <a:latin typeface="微软雅黑" panose="020B0503020204020204" pitchFamily="34" charset="-122"/>
                <a:ea typeface="微软雅黑" panose="020B0503020204020204" pitchFamily="34" charset="-122"/>
                <a:sym typeface="+mn-ea"/>
              </a:rPr>
              <a:t>每趟次</a:t>
            </a:r>
            <a:r>
              <a:rPr lang="en-US" altLang="zh-CN" sz="2800" dirty="0">
                <a:solidFill>
                  <a:srgbClr val="FF0000"/>
                </a:solidFill>
                <a:latin typeface="微软雅黑" panose="020B0503020204020204" pitchFamily="34" charset="-122"/>
                <a:ea typeface="微软雅黑" panose="020B0503020204020204" pitchFamily="34" charset="-122"/>
                <a:sym typeface="+mn-ea"/>
              </a:rPr>
              <a:t>1</a:t>
            </a:r>
            <a:r>
              <a:rPr lang="zh-CN" altLang="en-US" sz="2800" dirty="0">
                <a:solidFill>
                  <a:srgbClr val="FF0000"/>
                </a:solidFill>
                <a:latin typeface="微软雅黑" panose="020B0503020204020204" pitchFamily="34" charset="-122"/>
                <a:ea typeface="微软雅黑" panose="020B0503020204020204" pitchFamily="34" charset="-122"/>
                <a:sym typeface="+mn-ea"/>
              </a:rPr>
              <a:t>次</a:t>
            </a:r>
            <a:r>
              <a:rPr lang="zh-CN" altLang="en-US" sz="2800" dirty="0">
                <a:latin typeface="微软雅黑" panose="020B0503020204020204" pitchFamily="34" charset="-122"/>
                <a:ea typeface="微软雅黑" panose="020B0503020204020204" pitchFamily="34" charset="-122"/>
                <a:sym typeface="+mn-ea"/>
              </a:rPr>
              <a:t>，车厢外部消毒</a:t>
            </a:r>
            <a:r>
              <a:rPr lang="zh-CN" altLang="en-US" sz="2800" dirty="0">
                <a:solidFill>
                  <a:srgbClr val="FF0000"/>
                </a:solidFill>
                <a:latin typeface="微软雅黑" panose="020B0503020204020204" pitchFamily="34" charset="-122"/>
                <a:ea typeface="微软雅黑" panose="020B0503020204020204" pitchFamily="34" charset="-122"/>
                <a:sym typeface="+mn-ea"/>
              </a:rPr>
              <a:t>每</a:t>
            </a:r>
            <a:r>
              <a:rPr lang="en-US" altLang="zh-CN" sz="2800" dirty="0">
                <a:solidFill>
                  <a:srgbClr val="FF0000"/>
                </a:solidFill>
                <a:latin typeface="微软雅黑" panose="020B0503020204020204" pitchFamily="34" charset="-122"/>
                <a:ea typeface="微软雅黑" panose="020B0503020204020204" pitchFamily="34" charset="-122"/>
                <a:sym typeface="+mn-ea"/>
              </a:rPr>
              <a:t>2</a:t>
            </a:r>
            <a:r>
              <a:rPr lang="zh-CN" altLang="en-US" sz="2800" dirty="0">
                <a:solidFill>
                  <a:srgbClr val="FF0000"/>
                </a:solidFill>
                <a:latin typeface="微软雅黑" panose="020B0503020204020204" pitchFamily="34" charset="-122"/>
                <a:ea typeface="微软雅黑" panose="020B0503020204020204" pitchFamily="34" charset="-122"/>
                <a:sym typeface="+mn-ea"/>
              </a:rPr>
              <a:t>趟次</a:t>
            </a:r>
            <a:r>
              <a:rPr lang="en-US" altLang="zh-CN" sz="2800" dirty="0">
                <a:solidFill>
                  <a:srgbClr val="FF0000"/>
                </a:solidFill>
                <a:latin typeface="微软雅黑" panose="020B0503020204020204" pitchFamily="34" charset="-122"/>
                <a:ea typeface="微软雅黑" panose="020B0503020204020204" pitchFamily="34" charset="-122"/>
                <a:sym typeface="+mn-ea"/>
              </a:rPr>
              <a:t>1</a:t>
            </a:r>
            <a:r>
              <a:rPr lang="zh-CN" altLang="en-US" sz="2800" dirty="0">
                <a:solidFill>
                  <a:srgbClr val="FF0000"/>
                </a:solidFill>
                <a:latin typeface="微软雅黑" panose="020B0503020204020204" pitchFamily="34" charset="-122"/>
                <a:ea typeface="微软雅黑" panose="020B0503020204020204" pitchFamily="34" charset="-122"/>
                <a:sym typeface="+mn-ea"/>
              </a:rPr>
              <a:t>次</a:t>
            </a:r>
            <a:r>
              <a:rPr lang="zh-CN" altLang="en-US" sz="2800" dirty="0">
                <a:latin typeface="微软雅黑" panose="020B0503020204020204" pitchFamily="34" charset="-122"/>
                <a:ea typeface="微软雅黑" panose="020B0503020204020204" pitchFamily="34" charset="-122"/>
                <a:sym typeface="+mn-ea"/>
              </a:rPr>
              <a:t>，驾驶室通风换气</a:t>
            </a:r>
            <a:r>
              <a:rPr lang="zh-CN" altLang="en-US" sz="2800" dirty="0">
                <a:solidFill>
                  <a:srgbClr val="FF0000"/>
                </a:solidFill>
                <a:latin typeface="微软雅黑" panose="020B0503020204020204" pitchFamily="34" charset="-122"/>
                <a:ea typeface="微软雅黑" panose="020B0503020204020204" pitchFamily="34" charset="-122"/>
                <a:sym typeface="+mn-ea"/>
              </a:rPr>
              <a:t>每</a:t>
            </a:r>
            <a:r>
              <a:rPr lang="en-US" altLang="zh-CN" sz="2800" dirty="0">
                <a:solidFill>
                  <a:srgbClr val="FF0000"/>
                </a:solidFill>
                <a:latin typeface="微软雅黑" panose="020B0503020204020204" pitchFamily="34" charset="-122"/>
                <a:ea typeface="微软雅黑" panose="020B0503020204020204" pitchFamily="34" charset="-122"/>
                <a:sym typeface="+mn-ea"/>
              </a:rPr>
              <a:t>4</a:t>
            </a:r>
            <a:r>
              <a:rPr lang="zh-CN" altLang="en-US" sz="2800" dirty="0">
                <a:solidFill>
                  <a:srgbClr val="FF0000"/>
                </a:solidFill>
                <a:latin typeface="微软雅黑" panose="020B0503020204020204" pitchFamily="34" charset="-122"/>
                <a:ea typeface="微软雅黑" panose="020B0503020204020204" pitchFamily="34" charset="-122"/>
                <a:sym typeface="+mn-ea"/>
              </a:rPr>
              <a:t>小时一次</a:t>
            </a:r>
            <a:endParaRPr lang="zh-CN" altLang="en-US" sz="2800" dirty="0">
              <a:latin typeface="微软雅黑" panose="020B0503020204020204" pitchFamily="34" charset="-122"/>
              <a:ea typeface="微软雅黑" panose="020B0503020204020204" pitchFamily="34" charset="-122"/>
              <a:sym typeface="+mn-ea"/>
            </a:endParaRPr>
          </a:p>
          <a:p>
            <a:pPr marL="457200" indent="-457200">
              <a:lnSpc>
                <a:spcPct val="12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sym typeface="+mn-ea"/>
              </a:rPr>
              <a:t>运输组织管理：</a:t>
            </a:r>
            <a:r>
              <a:rPr sz="2800" dirty="0">
                <a:latin typeface="微软雅黑" panose="020B0503020204020204" pitchFamily="34" charset="-122"/>
                <a:ea typeface="微软雅黑" panose="020B0503020204020204" pitchFamily="34" charset="-122"/>
                <a:sym typeface="+mn-ea"/>
              </a:rPr>
              <a:t>位于高风险区的货运场站</a:t>
            </a:r>
            <a:r>
              <a:rPr sz="2800" dirty="0">
                <a:solidFill>
                  <a:srgbClr val="FF0000"/>
                </a:solidFill>
                <a:latin typeface="微软雅黑" panose="020B0503020204020204" pitchFamily="34" charset="-122"/>
                <a:ea typeface="微软雅黑" panose="020B0503020204020204" pitchFamily="34" charset="-122"/>
                <a:sym typeface="+mn-ea"/>
              </a:rPr>
              <a:t>暂停运营</a:t>
            </a:r>
            <a:r>
              <a:rPr lang="zh-CN" altLang="en-US" sz="2800" dirty="0">
                <a:latin typeface="微软雅黑" panose="020B0503020204020204" pitchFamily="34" charset="-122"/>
                <a:ea typeface="微软雅黑" panose="020B0503020204020204" pitchFamily="34" charset="-122"/>
                <a:sym typeface="+mn-ea"/>
              </a:rPr>
              <a:t>；保障高风险区重点物资运输，所在地设区市适时启动应急物资中转站或接驳点，在高风险区、封控管理区和中转站或接驳点间开展</a:t>
            </a:r>
            <a:r>
              <a:rPr lang="zh-CN" sz="2800" dirty="0">
                <a:solidFill>
                  <a:srgbClr val="FF0000"/>
                </a:solidFill>
                <a:latin typeface="微软雅黑" panose="020B0503020204020204" pitchFamily="34" charset="-122"/>
                <a:ea typeface="微软雅黑" panose="020B0503020204020204" pitchFamily="34" charset="-122"/>
                <a:sym typeface="+mn-ea"/>
              </a:rPr>
              <a:t>转运作业</a:t>
            </a:r>
            <a:r>
              <a:rPr lang="zh-CN" sz="2800" dirty="0">
                <a:latin typeface="微软雅黑" panose="020B0503020204020204" pitchFamily="34" charset="-122"/>
                <a:ea typeface="微软雅黑" panose="020B0503020204020204" pitchFamily="34" charset="-122"/>
                <a:sym typeface="+mn-ea"/>
              </a:rPr>
              <a:t>的司乘人员按属地防疫要求</a:t>
            </a:r>
            <a:r>
              <a:rPr lang="zh-CN" sz="2800" dirty="0">
                <a:solidFill>
                  <a:srgbClr val="FF0000"/>
                </a:solidFill>
                <a:latin typeface="微软雅黑" panose="020B0503020204020204" pitchFamily="34" charset="-122"/>
                <a:ea typeface="微软雅黑" panose="020B0503020204020204" pitchFamily="34" charset="-122"/>
                <a:sym typeface="+mn-ea"/>
              </a:rPr>
              <a:t>封闭管理</a:t>
            </a:r>
            <a:r>
              <a:rPr lang="zh-CN" sz="2800" dirty="0">
                <a:latin typeface="微软雅黑" panose="020B0503020204020204" pitchFamily="34" charset="-122"/>
                <a:ea typeface="微软雅黑" panose="020B0503020204020204" pitchFamily="34" charset="-122"/>
                <a:sym typeface="+mn-ea"/>
              </a:rPr>
              <a:t>；</a:t>
            </a:r>
            <a:r>
              <a:rPr lang="zh-CN" altLang="en-US" sz="2800" dirty="0">
                <a:latin typeface="微软雅黑" panose="020B0503020204020204" pitchFamily="34" charset="-122"/>
                <a:ea typeface="微软雅黑" panose="020B0503020204020204" pitchFamily="34" charset="-122"/>
                <a:sym typeface="+mn-ea"/>
              </a:rPr>
              <a:t>冷藏保鲜货物运输</a:t>
            </a:r>
            <a:r>
              <a:rPr lang="zh-CN" sz="2800" dirty="0">
                <a:latin typeface="微软雅黑" panose="020B0503020204020204" pitchFamily="34" charset="-122"/>
                <a:ea typeface="微软雅黑" panose="020B0503020204020204" pitchFamily="34" charset="-122"/>
                <a:sym typeface="+mn-ea"/>
              </a:rPr>
              <a:t>车辆</a:t>
            </a:r>
            <a:r>
              <a:rPr lang="zh-CN" altLang="en-US" sz="2800" dirty="0">
                <a:latin typeface="微软雅黑" panose="020B0503020204020204" pitchFamily="34" charset="-122"/>
                <a:ea typeface="微软雅黑" panose="020B0503020204020204" pitchFamily="34" charset="-122"/>
                <a:sym typeface="+mn-ea"/>
              </a:rPr>
              <a:t>按要求</a:t>
            </a:r>
            <a:r>
              <a:rPr lang="zh-CN" sz="2800" dirty="0">
                <a:latin typeface="微软雅黑" panose="020B0503020204020204" pitchFamily="34" charset="-122"/>
                <a:ea typeface="微软雅黑" panose="020B0503020204020204" pitchFamily="34" charset="-122"/>
                <a:sym typeface="+mn-ea"/>
              </a:rPr>
              <a:t>进行运输</a:t>
            </a:r>
            <a:r>
              <a:rPr lang="zh-CN" sz="2800" dirty="0">
                <a:solidFill>
                  <a:srgbClr val="FF0000"/>
                </a:solidFill>
                <a:latin typeface="微软雅黑" panose="020B0503020204020204" pitchFamily="34" charset="-122"/>
                <a:ea typeface="微软雅黑" panose="020B0503020204020204" pitchFamily="34" charset="-122"/>
                <a:sym typeface="+mn-ea"/>
              </a:rPr>
              <a:t>信息登记</a:t>
            </a:r>
            <a:endParaRPr lang="zh-CN" sz="2800" dirty="0">
              <a:solidFill>
                <a:srgbClr val="FF0000"/>
              </a:solidFill>
              <a:latin typeface="微软雅黑" panose="020B0503020204020204" pitchFamily="34" charset="-122"/>
              <a:ea typeface="微软雅黑" panose="020B0503020204020204" pitchFamily="34" charset="-122"/>
              <a:sym typeface="+mn-ea"/>
            </a:endParaRPr>
          </a:p>
        </p:txBody>
      </p:sp>
      <p:sp>
        <p:nvSpPr>
          <p:cNvPr id="7" name="TextBox 6"/>
          <p:cNvSpPr txBox="1">
            <a:spLocks noChangeArrowheads="1"/>
          </p:cNvSpPr>
          <p:nvPr/>
        </p:nvSpPr>
        <p:spPr bwMode="auto">
          <a:xfrm>
            <a:off x="622935" y="44450"/>
            <a:ext cx="919607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一、道路货运行业疫情防控要求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7185" y="0"/>
            <a:ext cx="9316085"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2" name="矩形 1"/>
          <p:cNvSpPr/>
          <p:nvPr/>
        </p:nvSpPr>
        <p:spPr>
          <a:xfrm>
            <a:off x="358140" y="1086029"/>
            <a:ext cx="11377295" cy="2710807"/>
          </a:xfrm>
          <a:prstGeom prst="rect">
            <a:avLst/>
          </a:prstGeom>
        </p:spPr>
        <p:txBody>
          <a:bodyPr wrap="square">
            <a:spAutoFit/>
          </a:bodyPr>
          <a:lstStyle/>
          <a:p>
            <a:pPr marL="0" indent="0" eaLnBrk="1" latinLnBrk="0" hangingPunct="1">
              <a:lnSpc>
                <a:spcPct val="120000"/>
              </a:lnSpc>
              <a:spcAft>
                <a:spcPts val="600"/>
              </a:spcAft>
              <a:buFont typeface="Wingdings" panose="05000000000000000000" charset="0"/>
              <a:buNone/>
            </a:pPr>
            <a:r>
              <a:rPr lang="en-US" altLang="zh-CN" sz="2800" b="1" dirty="0">
                <a:latin typeface="微软雅黑" panose="020B0503020204020204" pitchFamily="34" charset="-122"/>
                <a:ea typeface="微软雅黑" panose="020B0503020204020204" pitchFamily="34" charset="-122"/>
              </a:rPr>
              <a:t>2.</a:t>
            </a:r>
            <a:r>
              <a:rPr lang="zh-CN" altLang="en-US" sz="2800" b="1" dirty="0">
                <a:latin typeface="微软雅黑" panose="020B0503020204020204" pitchFamily="34" charset="-122"/>
                <a:ea typeface="微软雅黑" panose="020B0503020204020204" pitchFamily="34" charset="-122"/>
              </a:rPr>
              <a:t>出现本土疫情的县级行政区域疫情防控</a:t>
            </a:r>
            <a:r>
              <a:rPr lang="en-US" altLang="zh-CN" sz="2800" b="1" dirty="0">
                <a:latin typeface="微软雅黑" panose="020B0503020204020204" pitchFamily="34" charset="-122"/>
                <a:ea typeface="微软雅黑" panose="020B0503020204020204" pitchFamily="34" charset="-122"/>
              </a:rPr>
              <a:t>：</a:t>
            </a:r>
            <a:endParaRPr lang="en-US" altLang="zh-CN" sz="2800" b="1" dirty="0">
              <a:latin typeface="微软雅黑" panose="020B0503020204020204" pitchFamily="34" charset="-122"/>
              <a:ea typeface="微软雅黑" panose="020B0503020204020204" pitchFamily="34" charset="-122"/>
            </a:endParaRPr>
          </a:p>
          <a:p>
            <a:pPr marL="457200" indent="-457200">
              <a:lnSpc>
                <a:spcPct val="120000"/>
              </a:lnSpc>
              <a:buFont typeface="Wingdings" panose="05000000000000000000" charset="0"/>
              <a:buChar char="l"/>
            </a:pPr>
            <a:r>
              <a:rPr lang="zh-CN" altLang="en-US" sz="2800" b="1" dirty="0">
                <a:latin typeface="微软雅黑" panose="020B0503020204020204" pitchFamily="34" charset="-122"/>
                <a:ea typeface="微软雅黑" panose="020B0503020204020204" pitchFamily="34" charset="-122"/>
                <a:sym typeface="+mn-ea"/>
              </a:rPr>
              <a:t>人员防护与健康监测：</a:t>
            </a:r>
            <a:r>
              <a:rPr lang="zh-CN" altLang="en-US" sz="2800" dirty="0">
                <a:latin typeface="微软雅黑" panose="020B0503020204020204" pitchFamily="34" charset="-122"/>
                <a:ea typeface="微软雅黑" panose="020B0503020204020204" pitchFamily="34" charset="-122"/>
                <a:sym typeface="+mn-ea"/>
              </a:rPr>
              <a:t>司乘人员体温检测</a:t>
            </a:r>
            <a:r>
              <a:rPr lang="zh-CN" altLang="en-US" sz="2800" dirty="0">
                <a:solidFill>
                  <a:srgbClr val="FF0000"/>
                </a:solidFill>
                <a:latin typeface="微软雅黑" panose="020B0503020204020204" pitchFamily="34" charset="-122"/>
                <a:ea typeface="微软雅黑" panose="020B0503020204020204" pitchFamily="34" charset="-122"/>
                <a:sym typeface="+mn-ea"/>
              </a:rPr>
              <a:t>每趟次2次</a:t>
            </a:r>
            <a:r>
              <a:rPr lang="zh-CN" altLang="en-US" sz="2800" dirty="0">
                <a:latin typeface="微软雅黑" panose="020B0503020204020204" pitchFamily="34" charset="-122"/>
                <a:ea typeface="微软雅黑" panose="020B0503020204020204" pitchFamily="34" charset="-122"/>
                <a:sym typeface="+mn-ea"/>
              </a:rPr>
              <a:t>（进出各1次），低风险区货运场站工作人员体温检测每日</a:t>
            </a:r>
            <a:r>
              <a:rPr lang="zh-CN" altLang="en-US" sz="2800" dirty="0">
                <a:solidFill>
                  <a:srgbClr val="FF0000"/>
                </a:solidFill>
                <a:latin typeface="微软雅黑" panose="020B0503020204020204" pitchFamily="34" charset="-122"/>
                <a:ea typeface="微软雅黑" panose="020B0503020204020204" pitchFamily="34" charset="-122"/>
                <a:sym typeface="+mn-ea"/>
              </a:rPr>
              <a:t>上岗前下班后各1次</a:t>
            </a:r>
            <a:r>
              <a:rPr lang="zh-CN" altLang="en-US" sz="2800" dirty="0">
                <a:latin typeface="微软雅黑" panose="020B0503020204020204" pitchFamily="34" charset="-122"/>
                <a:ea typeface="微软雅黑" panose="020B0503020204020204" pitchFamily="34" charset="-122"/>
                <a:sym typeface="+mn-ea"/>
              </a:rPr>
              <a:t>；离开低风险区所在城市需持</a:t>
            </a:r>
            <a:r>
              <a:rPr lang="zh-CN" altLang="en-US" sz="2800" dirty="0">
                <a:solidFill>
                  <a:srgbClr val="FF0000"/>
                </a:solidFill>
                <a:latin typeface="微软雅黑" panose="020B0503020204020204" pitchFamily="34" charset="-122"/>
                <a:ea typeface="微软雅黑" panose="020B0503020204020204" pitchFamily="34" charset="-122"/>
                <a:sym typeface="+mn-ea"/>
              </a:rPr>
              <a:t>48小时</a:t>
            </a:r>
            <a:r>
              <a:rPr lang="zh-CN" altLang="en-US" sz="2800" dirty="0">
                <a:latin typeface="微软雅黑" panose="020B0503020204020204" pitchFamily="34" charset="-122"/>
                <a:ea typeface="微软雅黑" panose="020B0503020204020204" pitchFamily="34" charset="-122"/>
                <a:sym typeface="+mn-ea"/>
              </a:rPr>
              <a:t>内核酸检测阴性证明；执行</a:t>
            </a:r>
            <a:r>
              <a:rPr lang="zh-CN" altLang="en-US" sz="2800" dirty="0">
                <a:solidFill>
                  <a:srgbClr val="FF0000"/>
                </a:solidFill>
                <a:latin typeface="微软雅黑" panose="020B0503020204020204" pitchFamily="34" charset="-122"/>
                <a:ea typeface="微软雅黑" panose="020B0503020204020204" pitchFamily="34" charset="-122"/>
                <a:sym typeface="+mn-ea"/>
              </a:rPr>
              <a:t>“日报告”“零报告”</a:t>
            </a:r>
            <a:r>
              <a:rPr lang="zh-CN" altLang="en-US" sz="2800" dirty="0">
                <a:latin typeface="微软雅黑" panose="020B0503020204020204" pitchFamily="34" charset="-122"/>
                <a:ea typeface="微软雅黑" panose="020B0503020204020204" pitchFamily="34" charset="-122"/>
                <a:sym typeface="+mn-ea"/>
              </a:rPr>
              <a:t>制度，出现可疑症状不得上岗。</a:t>
            </a:r>
            <a:endParaRPr lang="zh-CN" altLang="en-US" sz="2800" dirty="0">
              <a:latin typeface="微软雅黑" panose="020B0503020204020204" pitchFamily="34" charset="-122"/>
              <a:ea typeface="微软雅黑" panose="020B0503020204020204" pitchFamily="34" charset="-122"/>
              <a:sym typeface="+mn-ea"/>
            </a:endParaRPr>
          </a:p>
        </p:txBody>
      </p:sp>
      <p:sp>
        <p:nvSpPr>
          <p:cNvPr id="7" name="TextBox 6"/>
          <p:cNvSpPr txBox="1">
            <a:spLocks noChangeArrowheads="1"/>
          </p:cNvSpPr>
          <p:nvPr/>
        </p:nvSpPr>
        <p:spPr bwMode="auto">
          <a:xfrm>
            <a:off x="622935" y="44450"/>
            <a:ext cx="919607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一、道路货运行业疫情防控要求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2182" y="2886035"/>
            <a:ext cx="8802410" cy="830997"/>
          </a:xfrm>
          <a:prstGeom prst="rect">
            <a:avLst/>
          </a:prstGeom>
          <a:noFill/>
        </p:spPr>
        <p:txBody>
          <a:bodyPr wrap="none" rtlCol="0">
            <a:spAutoFit/>
          </a:bodyPr>
          <a:lstStyle/>
          <a:p>
            <a:pPr algn="ctr"/>
            <a:r>
              <a:rPr lang="zh-CN" altLang="en-US" sz="4800" b="1" dirty="0">
                <a:solidFill>
                  <a:srgbClr val="054682"/>
                </a:solidFill>
                <a:latin typeface="Britannic Bold" pitchFamily="34" charset="0"/>
                <a:ea typeface="微软雅黑" panose="020B0503020204020204" pitchFamily="34" charset="-122"/>
                <a:sym typeface="+mn-ea"/>
              </a:rPr>
              <a:t>进口冷链食品物流疫情防控要求</a:t>
            </a:r>
            <a:endParaRPr lang="zh-CN" altLang="en-US" sz="4800" b="1" dirty="0">
              <a:solidFill>
                <a:srgbClr val="054682"/>
              </a:solidFill>
              <a:latin typeface="Britannic Bold" pitchFamily="34" charset="0"/>
              <a:ea typeface="微软雅黑" panose="020B0503020204020204" pitchFamily="34" charset="-122"/>
            </a:endParaRPr>
          </a:p>
        </p:txBody>
      </p:sp>
      <p:sp>
        <p:nvSpPr>
          <p:cNvPr id="3" name="椭圆 2"/>
          <p:cNvSpPr/>
          <p:nvPr/>
        </p:nvSpPr>
        <p:spPr>
          <a:xfrm>
            <a:off x="666712" y="2714619"/>
            <a:ext cx="1928826" cy="1184953"/>
          </a:xfrm>
          <a:prstGeom prst="ellipse">
            <a:avLst/>
          </a:prstGeom>
          <a:solidFill>
            <a:srgbClr val="054682"/>
          </a:solidFill>
        </p:spPr>
        <p:style>
          <a:lnRef idx="0">
            <a:schemeClr val="dk1"/>
          </a:lnRef>
          <a:fillRef idx="3">
            <a:schemeClr val="dk1"/>
          </a:fillRef>
          <a:effectRef idx="3">
            <a:schemeClr val="dk1"/>
          </a:effectRef>
          <a:fontRef idx="minor">
            <a:schemeClr val="lt1"/>
          </a:fontRef>
        </p:style>
        <p:txBody>
          <a:bodyPr rtlCol="0" anchor="ctr"/>
          <a:lstStyle/>
          <a:p>
            <a:pPr algn="ctr"/>
            <a:r>
              <a:rPr lang="zh-CN" altLang="en-US" sz="8000" b="1" dirty="0"/>
              <a:t>二</a:t>
            </a:r>
            <a:endParaRPr lang="zh-CN" altLang="en-US" sz="8000" b="1" dirty="0"/>
          </a:p>
        </p:txBody>
      </p:sp>
      <p:cxnSp>
        <p:nvCxnSpPr>
          <p:cNvPr id="6" name="直接连接符 5"/>
          <p:cNvCxnSpPr/>
          <p:nvPr/>
        </p:nvCxnSpPr>
        <p:spPr>
          <a:xfrm>
            <a:off x="1595406" y="3856040"/>
            <a:ext cx="9858444" cy="1588"/>
          </a:xfrm>
          <a:prstGeom prst="line">
            <a:avLst/>
          </a:prstGeom>
          <a:ln w="57150">
            <a:solidFill>
              <a:srgbClr val="054682"/>
            </a:solidFill>
          </a:ln>
        </p:spPr>
        <p:style>
          <a:lnRef idx="3">
            <a:schemeClr val="accent5"/>
          </a:lnRef>
          <a:fillRef idx="0">
            <a:schemeClr val="accent5"/>
          </a:fillRef>
          <a:effectRef idx="2">
            <a:schemeClr val="accent5"/>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dirty="0">
              <a:solidFill>
                <a:srgbClr val="FFFFFF"/>
              </a:solidFill>
              <a:latin typeface="Calibri" panose="020F0502020204030204" pitchFamily="34" charset="0"/>
            </a:endParaRPr>
          </a:p>
        </p:txBody>
      </p:sp>
      <p:sp>
        <p:nvSpPr>
          <p:cNvPr id="6"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
        <p:nvSpPr>
          <p:cNvPr id="2" name="矩形 1"/>
          <p:cNvSpPr/>
          <p:nvPr/>
        </p:nvSpPr>
        <p:spPr>
          <a:xfrm>
            <a:off x="309522" y="785794"/>
            <a:ext cx="11595141" cy="5493812"/>
          </a:xfrm>
          <a:prstGeom prst="rect">
            <a:avLst/>
          </a:prstGeom>
        </p:spPr>
        <p:txBody>
          <a:bodyPr wrap="square">
            <a:spAutoFit/>
          </a:bodyPr>
          <a:lstStyle/>
          <a:p>
            <a:pPr marL="0" indent="0" algn="l" eaLnBrk="1" latinLnBrk="0" hangingPunct="1">
              <a:lnSpc>
                <a:spcPct val="150000"/>
              </a:lnSpc>
              <a:buClrTx/>
              <a:buSzTx/>
              <a:buFont typeface="Wingdings" panose="05000000000000000000" charset="0"/>
              <a:buNone/>
            </a:pPr>
            <a:r>
              <a:rPr lang="zh-CN" sz="2600" dirty="0">
                <a:latin typeface="微软雅黑" panose="020B0503020204020204" pitchFamily="34" charset="-122"/>
                <a:ea typeface="微软雅黑" panose="020B0503020204020204" pitchFamily="34" charset="-122"/>
                <a:sym typeface="+mn-ea"/>
              </a:rPr>
              <a:t>《公路、水路进口冷链食品物流新冠肺炎疫情防控和消毒技术指南</a:t>
            </a:r>
            <a:r>
              <a:rPr lang="zh-CN" sz="2600" dirty="0">
                <a:solidFill>
                  <a:srgbClr val="FF0000"/>
                </a:solidFill>
                <a:latin typeface="微软雅黑" panose="020B0503020204020204" pitchFamily="34" charset="-122"/>
                <a:ea typeface="微软雅黑" panose="020B0503020204020204" pitchFamily="34" charset="-122"/>
                <a:sym typeface="+mn-ea"/>
              </a:rPr>
              <a:t>（第</a:t>
            </a:r>
            <a:r>
              <a:rPr lang="zh-CN" altLang="en-US" sz="2600" dirty="0">
                <a:solidFill>
                  <a:srgbClr val="FF0000"/>
                </a:solidFill>
                <a:latin typeface="微软雅黑" panose="020B0503020204020204" pitchFamily="34" charset="-122"/>
                <a:ea typeface="微软雅黑" panose="020B0503020204020204" pitchFamily="34" charset="-122"/>
                <a:sym typeface="+mn-ea"/>
              </a:rPr>
              <a:t>六</a:t>
            </a:r>
            <a:r>
              <a:rPr lang="zh-CN" sz="2600" dirty="0">
                <a:solidFill>
                  <a:srgbClr val="FF0000"/>
                </a:solidFill>
                <a:latin typeface="微软雅黑" panose="020B0503020204020204" pitchFamily="34" charset="-122"/>
                <a:ea typeface="微软雅黑" panose="020B0503020204020204" pitchFamily="34" charset="-122"/>
                <a:sym typeface="+mn-ea"/>
              </a:rPr>
              <a:t>版）</a:t>
            </a:r>
            <a:r>
              <a:rPr lang="zh-CN" sz="2600" dirty="0">
                <a:latin typeface="微软雅黑" panose="020B0503020204020204" pitchFamily="34" charset="-122"/>
                <a:ea typeface="微软雅黑" panose="020B0503020204020204" pitchFamily="34" charset="-122"/>
                <a:sym typeface="+mn-ea"/>
              </a:rPr>
              <a:t>》</a:t>
            </a:r>
            <a:endParaRPr lang="en-US" altLang="zh-CN" sz="2600" b="1" dirty="0">
              <a:latin typeface="微软雅黑" panose="020B0503020204020204" pitchFamily="34" charset="-122"/>
              <a:ea typeface="微软雅黑" panose="020B0503020204020204" pitchFamily="34" charset="-122"/>
            </a:endParaRPr>
          </a:p>
          <a:p>
            <a:pPr marL="457200" indent="-457200" algn="l" eaLnBrk="1" latinLnBrk="0" hangingPunct="1">
              <a:lnSpc>
                <a:spcPct val="150000"/>
              </a:lnSpc>
              <a:buClrTx/>
              <a:buSzTx/>
              <a:buFont typeface="Wingdings" panose="05000000000000000000" charset="0"/>
              <a:buChar char="l"/>
            </a:pPr>
            <a:r>
              <a:rPr lang="en-US" altLang="zh-CN" sz="2600" b="1" dirty="0">
                <a:latin typeface="微软雅黑" panose="020B0503020204020204" pitchFamily="34" charset="-122"/>
                <a:ea typeface="微软雅黑" panose="020B0503020204020204" pitchFamily="34" charset="-122"/>
              </a:rPr>
              <a:t>装卸、运输过程防控要求：</a:t>
            </a:r>
            <a:r>
              <a:rPr sz="2600" dirty="0">
                <a:solidFill>
                  <a:srgbClr val="FF0000"/>
                </a:solidFill>
                <a:latin typeface="微软雅黑" panose="020B0503020204020204" pitchFamily="34" charset="-122"/>
                <a:ea typeface="微软雅黑" panose="020B0503020204020204" pitchFamily="34" charset="-122"/>
                <a:sym typeface="+mn-ea"/>
              </a:rPr>
              <a:t>装卸作业人员、运输人员、货物源头管理</a:t>
            </a:r>
            <a:r>
              <a:rPr lang="zh-CN" sz="2600" dirty="0">
                <a:solidFill>
                  <a:srgbClr val="FF0000"/>
                </a:solidFill>
                <a:latin typeface="微软雅黑" panose="020B0503020204020204" pitchFamily="34" charset="-122"/>
                <a:ea typeface="微软雅黑" panose="020B0503020204020204" pitchFamily="34" charset="-122"/>
                <a:sym typeface="+mn-ea"/>
              </a:rPr>
              <a:t>、货物信息登记、运输工具、</a:t>
            </a:r>
            <a:r>
              <a:rPr lang="zh-CN" altLang="en-US" sz="2600" dirty="0">
                <a:solidFill>
                  <a:srgbClr val="FF0000"/>
                </a:solidFill>
                <a:latin typeface="微软雅黑" panose="020B0503020204020204" pitchFamily="34" charset="-122"/>
                <a:ea typeface="微软雅黑" panose="020B0503020204020204" pitchFamily="34" charset="-122"/>
                <a:sym typeface="+mn-ea"/>
              </a:rPr>
              <a:t>中转转运设施</a:t>
            </a:r>
            <a:r>
              <a:rPr lang="zh-CN" sz="2600" dirty="0">
                <a:latin typeface="微软雅黑" panose="020B0503020204020204" pitchFamily="34" charset="-122"/>
                <a:ea typeface="微软雅黑" panose="020B0503020204020204" pitchFamily="34" charset="-122"/>
                <a:sym typeface="+mn-ea"/>
              </a:rPr>
              <a:t>等</a:t>
            </a:r>
            <a:r>
              <a:rPr lang="zh-CN" altLang="en-US" sz="2600" dirty="0">
                <a:latin typeface="微软雅黑" panose="020B0503020204020204" pitchFamily="34" charset="-122"/>
                <a:ea typeface="微软雅黑" panose="020B0503020204020204" pitchFamily="34" charset="-122"/>
                <a:sym typeface="+mn-ea"/>
              </a:rPr>
              <a:t>六部分</a:t>
            </a:r>
            <a:endParaRPr lang="zh-CN" altLang="en-US" sz="2600" dirty="0">
              <a:latin typeface="微软雅黑" panose="020B0503020204020204" pitchFamily="34" charset="-122"/>
              <a:ea typeface="微软雅黑" panose="020B0503020204020204" pitchFamily="34" charset="-122"/>
              <a:sym typeface="+mn-ea"/>
            </a:endParaRPr>
          </a:p>
          <a:p>
            <a:pPr marL="457200" indent="-457200" algn="l" eaLnBrk="1" latinLnBrk="0" hangingPunct="1">
              <a:lnSpc>
                <a:spcPct val="150000"/>
              </a:lnSpc>
              <a:buClrTx/>
              <a:buSzTx/>
              <a:buFont typeface="Wingdings" panose="05000000000000000000" charset="0"/>
              <a:buChar char="l"/>
            </a:pPr>
            <a:r>
              <a:rPr lang="en-US" altLang="zh-CN" sz="2600" b="1" dirty="0">
                <a:latin typeface="微软雅黑" panose="020B0503020204020204" pitchFamily="34" charset="-122"/>
                <a:ea typeface="微软雅黑" panose="020B0503020204020204" pitchFamily="34" charset="-122"/>
                <a:sym typeface="+mn-ea"/>
              </a:rPr>
              <a:t>装卸、运输过程消毒要求</a:t>
            </a:r>
            <a:r>
              <a:rPr lang="zh-CN" altLang="en-US" sz="2600" dirty="0">
                <a:latin typeface="微软雅黑" panose="020B0503020204020204" pitchFamily="34" charset="-122"/>
                <a:ea typeface="微软雅黑" panose="020B0503020204020204" pitchFamily="34" charset="-122"/>
                <a:sym typeface="+mn-ea"/>
              </a:rPr>
              <a:t>：</a:t>
            </a:r>
            <a:r>
              <a:rPr lang="zh-CN" altLang="en-US" sz="2600" dirty="0">
                <a:solidFill>
                  <a:srgbClr val="FF0000"/>
                </a:solidFill>
                <a:latin typeface="微软雅黑" panose="020B0503020204020204" pitchFamily="34" charset="-122"/>
                <a:ea typeface="微软雅黑" panose="020B0503020204020204" pitchFamily="34" charset="-122"/>
                <a:sym typeface="+mn-ea"/>
              </a:rPr>
              <a:t>人员、物体表面、运输工具、工作环境</a:t>
            </a:r>
            <a:r>
              <a:rPr lang="zh-CN" altLang="en-US" sz="2600" dirty="0">
                <a:latin typeface="微软雅黑" panose="020B0503020204020204" pitchFamily="34" charset="-122"/>
                <a:ea typeface="微软雅黑" panose="020B0503020204020204" pitchFamily="34" charset="-122"/>
                <a:sym typeface="+mn-ea"/>
              </a:rPr>
              <a:t>等四部分</a:t>
            </a:r>
            <a:endParaRPr lang="en-US" altLang="zh-CN" sz="2600" dirty="0">
              <a:latin typeface="微软雅黑" panose="020B0503020204020204" pitchFamily="34" charset="-122"/>
              <a:ea typeface="微软雅黑" panose="020B0503020204020204" pitchFamily="34" charset="-122"/>
              <a:sym typeface="+mn-ea"/>
            </a:endParaRPr>
          </a:p>
          <a:p>
            <a:pPr marL="457200" indent="-457200" eaLnBrk="1" latinLnBrk="0" hangingPunct="1">
              <a:lnSpc>
                <a:spcPct val="150000"/>
              </a:lnSpc>
              <a:buFont typeface="Wingdings" panose="05000000000000000000" charset="0"/>
              <a:buChar char="l"/>
            </a:pPr>
            <a:r>
              <a:rPr lang="en-US" altLang="zh-CN" sz="2600" b="1" dirty="0">
                <a:latin typeface="微软雅黑" panose="020B0503020204020204" pitchFamily="34" charset="-122"/>
                <a:ea typeface="微软雅黑" panose="020B0503020204020204" pitchFamily="34" charset="-122"/>
              </a:rPr>
              <a:t>从业人员安全防护要求</a:t>
            </a:r>
            <a:r>
              <a:rPr lang="zh-CN" sz="2600" dirty="0">
                <a:latin typeface="微软雅黑" panose="020B0503020204020204" pitchFamily="34" charset="-122"/>
                <a:ea typeface="微软雅黑" panose="020B0503020204020204" pitchFamily="34" charset="-122"/>
              </a:rPr>
              <a:t>：</a:t>
            </a:r>
            <a:r>
              <a:rPr lang="zh-CN" sz="2600" dirty="0">
                <a:solidFill>
                  <a:srgbClr val="FF0000"/>
                </a:solidFill>
                <a:latin typeface="微软雅黑" panose="020B0503020204020204" pitchFamily="34" charset="-122"/>
                <a:ea typeface="微软雅黑" panose="020B0503020204020204" pitchFamily="34" charset="-122"/>
              </a:rPr>
              <a:t>上岗员工健康登记、员工日常健康监测、高风险岗位人员封闭管理、外来人员登记与管理、从业人员防护要求、健康异常报告程序、从业人员返岗程序、加强防控知识宣传</a:t>
            </a:r>
            <a:r>
              <a:rPr lang="zh-CN" sz="2600" dirty="0">
                <a:latin typeface="微软雅黑" panose="020B0503020204020204" pitchFamily="34" charset="-122"/>
                <a:ea typeface="微软雅黑" panose="020B0503020204020204" pitchFamily="34" charset="-122"/>
              </a:rPr>
              <a:t>等</a:t>
            </a:r>
            <a:r>
              <a:rPr lang="zh-CN" altLang="en-US" sz="2600" dirty="0">
                <a:latin typeface="微软雅黑" panose="020B0503020204020204" pitchFamily="34" charset="-122"/>
                <a:ea typeface="微软雅黑" panose="020B0503020204020204" pitchFamily="34" charset="-122"/>
                <a:sym typeface="+mn-ea"/>
              </a:rPr>
              <a:t>八部分</a:t>
            </a:r>
            <a:endParaRPr lang="en-US" altLang="zh-CN" sz="2600" dirty="0">
              <a:latin typeface="微软雅黑" panose="020B0503020204020204" pitchFamily="34" charset="-122"/>
              <a:ea typeface="微软雅黑" panose="020B0503020204020204" pitchFamily="34" charset="-122"/>
            </a:endParaRPr>
          </a:p>
          <a:p>
            <a:pPr marL="457200" indent="-457200" eaLnBrk="1" latinLnBrk="0" hangingPunct="1">
              <a:lnSpc>
                <a:spcPct val="15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rPr>
              <a:t>应急处置要求：</a:t>
            </a:r>
            <a:r>
              <a:rPr lang="zh-CN" altLang="en-US" sz="2600" dirty="0">
                <a:latin typeface="微软雅黑" panose="020B0503020204020204" pitchFamily="34" charset="-122"/>
                <a:ea typeface="微软雅黑" panose="020B0503020204020204" pitchFamily="34" charset="-122"/>
                <a:sym typeface="+mn-ea"/>
              </a:rPr>
              <a:t>出现</a:t>
            </a:r>
            <a:r>
              <a:rPr lang="zh-CN" altLang="en-US" sz="2600" dirty="0">
                <a:solidFill>
                  <a:srgbClr val="FF0000"/>
                </a:solidFill>
                <a:latin typeface="微软雅黑" panose="020B0503020204020204" pitchFamily="34" charset="-122"/>
                <a:ea typeface="微软雅黑" panose="020B0503020204020204" pitchFamily="34" charset="-122"/>
                <a:sym typeface="+mn-ea"/>
              </a:rPr>
              <a:t>健康状况异常人员</a:t>
            </a:r>
            <a:r>
              <a:rPr lang="zh-CN" altLang="en-US" sz="2600" dirty="0">
                <a:latin typeface="微软雅黑" panose="020B0503020204020204" pitchFamily="34" charset="-122"/>
                <a:ea typeface="微软雅黑" panose="020B0503020204020204" pitchFamily="34" charset="-122"/>
                <a:sym typeface="+mn-ea"/>
              </a:rPr>
              <a:t>和发现</a:t>
            </a:r>
            <a:r>
              <a:rPr lang="zh-CN" altLang="en-US" sz="2600" dirty="0">
                <a:solidFill>
                  <a:srgbClr val="FF0000"/>
                </a:solidFill>
                <a:latin typeface="微软雅黑" panose="020B0503020204020204" pitchFamily="34" charset="-122"/>
                <a:ea typeface="微软雅黑" panose="020B0503020204020204" pitchFamily="34" charset="-122"/>
                <a:sym typeface="+mn-ea"/>
              </a:rPr>
              <a:t>样品核酸检测阳性</a:t>
            </a:r>
            <a:r>
              <a:rPr lang="zh-CN" altLang="en-US" sz="2600" dirty="0">
                <a:latin typeface="微软雅黑" panose="020B0503020204020204" pitchFamily="34" charset="-122"/>
                <a:ea typeface="微软雅黑" panose="020B0503020204020204" pitchFamily="34" charset="-122"/>
                <a:sym typeface="+mn-ea"/>
              </a:rPr>
              <a:t>情况下应急处置要求</a:t>
            </a:r>
            <a:endParaRPr lang="zh-CN" altLang="en-US" sz="2600" dirty="0">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a:spLocks noChangeArrowheads="1"/>
          </p:cNvSpPr>
          <p:nvPr/>
        </p:nvSpPr>
        <p:spPr bwMode="auto">
          <a:xfrm>
            <a:off x="358775" y="692150"/>
            <a:ext cx="12192000" cy="73025"/>
          </a:xfrm>
          <a:prstGeom prst="rect">
            <a:avLst/>
          </a:prstGeom>
          <a:solidFill>
            <a:srgbClr val="A6A6A6"/>
          </a:solidFill>
          <a:ln w="25400"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5" name="燕尾形 2"/>
          <p:cNvSpPr>
            <a:spLocks noChangeArrowheads="1"/>
          </p:cNvSpPr>
          <p:nvPr/>
        </p:nvSpPr>
        <p:spPr bwMode="auto">
          <a:xfrm>
            <a:off x="335280" y="-13970"/>
            <a:ext cx="11137900" cy="670560"/>
          </a:xfrm>
          <a:prstGeom prst="chevron">
            <a:avLst>
              <a:gd name="adj" fmla="val 22989"/>
            </a:avLst>
          </a:prstGeom>
          <a:solidFill>
            <a:srgbClr val="0848AF"/>
          </a:solidFill>
          <a:ln w="3175" algn="ctr">
            <a:noFill/>
            <a:miter lim="800000"/>
          </a:ln>
        </p:spPr>
        <p:txBody>
          <a:bodyPr anchor="ctr"/>
          <a:lstStyle/>
          <a:p>
            <a:pPr algn="ctr"/>
            <a:endParaRPr lang="zh-CN" altLang="en-US">
              <a:solidFill>
                <a:srgbClr val="FFFFFF"/>
              </a:solidFill>
              <a:latin typeface="Calibri" panose="020F0502020204030204" pitchFamily="34" charset="0"/>
            </a:endParaRPr>
          </a:p>
        </p:txBody>
      </p:sp>
      <p:sp>
        <p:nvSpPr>
          <p:cNvPr id="7" name="矩形 6"/>
          <p:cNvSpPr/>
          <p:nvPr/>
        </p:nvSpPr>
        <p:spPr>
          <a:xfrm>
            <a:off x="358140" y="857232"/>
            <a:ext cx="11377295" cy="5330690"/>
          </a:xfrm>
          <a:prstGeom prst="rect">
            <a:avLst/>
          </a:prstGeom>
        </p:spPr>
        <p:txBody>
          <a:bodyPr wrap="square">
            <a:spAutoFit/>
          </a:bodyPr>
          <a:lstStyle/>
          <a:p>
            <a:pPr>
              <a:lnSpc>
                <a:spcPct val="120000"/>
              </a:lnSpc>
              <a:spcAft>
                <a:spcPts val="600"/>
              </a:spcAft>
            </a:pPr>
            <a:r>
              <a:rPr lang="en-US" altLang="zh-CN" sz="2600" b="1" dirty="0">
                <a:latin typeface="微软雅黑" panose="020B0503020204020204" pitchFamily="34" charset="-122"/>
                <a:ea typeface="微软雅黑" panose="020B0503020204020204" pitchFamily="34" charset="-122"/>
              </a:rPr>
              <a:t>1.</a:t>
            </a:r>
            <a:r>
              <a:rPr lang="zh-CN" altLang="en-US" sz="2600" b="1" dirty="0">
                <a:latin typeface="微软雅黑" panose="020B0503020204020204" pitchFamily="34" charset="-122"/>
                <a:ea typeface="微软雅黑" panose="020B0503020204020204" pitchFamily="34" charset="-122"/>
              </a:rPr>
              <a:t>装卸、运输过程防控要求</a:t>
            </a:r>
            <a:r>
              <a:rPr lang="en-US" altLang="zh-CN" sz="2600" b="1" dirty="0">
                <a:latin typeface="微软雅黑" panose="020B0503020204020204" pitchFamily="34" charset="-122"/>
                <a:ea typeface="微软雅黑" panose="020B0503020204020204" pitchFamily="34" charset="-122"/>
              </a:rPr>
              <a:t>：</a:t>
            </a:r>
            <a:endParaRPr lang="en-US" altLang="zh-CN" sz="2600" b="1" dirty="0">
              <a:latin typeface="微软雅黑" panose="020B0503020204020204" pitchFamily="34" charset="-122"/>
              <a:ea typeface="微软雅黑" panose="020B0503020204020204" pitchFamily="34" charset="-122"/>
            </a:endParaRPr>
          </a:p>
          <a:p>
            <a:pPr marL="457200" indent="-457200">
              <a:lnSpc>
                <a:spcPct val="130000"/>
              </a:lnSpc>
              <a:buFont typeface="Wingdings" panose="05000000000000000000" charset="0"/>
              <a:buChar char="l"/>
            </a:pPr>
            <a:r>
              <a:rPr lang="zh-CN" altLang="en-US" sz="2600" b="1" dirty="0">
                <a:latin typeface="微软雅黑" panose="020B0503020204020204" pitchFamily="34" charset="-122"/>
                <a:ea typeface="微软雅黑" panose="020B0503020204020204" pitchFamily="34" charset="-122"/>
                <a:sym typeface="+mn-ea"/>
              </a:rPr>
              <a:t>装卸作业人员：</a:t>
            </a:r>
            <a:r>
              <a:rPr lang="zh-CN" altLang="en-US" sz="2600" dirty="0">
                <a:latin typeface="微软雅黑" panose="020B0503020204020204" pitchFamily="34" charset="-122"/>
                <a:ea typeface="微软雅黑" panose="020B0503020204020204" pitchFamily="34" charset="-122"/>
                <a:sym typeface="+mn-ea"/>
              </a:rPr>
              <a:t>按要求穿戴工作衣帽，根据风险等级规范佩戴医用外科口罩、</a:t>
            </a:r>
            <a:r>
              <a:rPr lang="en-US" altLang="zh-CN" sz="2600" dirty="0">
                <a:latin typeface="微软雅黑" panose="020B0503020204020204" pitchFamily="34" charset="-122"/>
                <a:ea typeface="微软雅黑" panose="020B0503020204020204" pitchFamily="34" charset="-122"/>
                <a:sym typeface="+mn-ea"/>
              </a:rPr>
              <a:t>N95/KN95</a:t>
            </a:r>
            <a:r>
              <a:rPr lang="zh-CN" altLang="en-US" sz="2600" dirty="0">
                <a:latin typeface="微软雅黑" panose="020B0503020204020204" pitchFamily="34" charset="-122"/>
                <a:ea typeface="微软雅黑" panose="020B0503020204020204" pitchFamily="34" charset="-122"/>
                <a:sym typeface="+mn-ea"/>
              </a:rPr>
              <a:t>颗粒物防护口罩或以上级别</a:t>
            </a:r>
            <a:r>
              <a:rPr lang="zh-CN" altLang="en-US" sz="2600" dirty="0">
                <a:solidFill>
                  <a:srgbClr val="FF0000"/>
                </a:solidFill>
                <a:latin typeface="微软雅黑" panose="020B0503020204020204" pitchFamily="34" charset="-122"/>
                <a:ea typeface="微软雅黑" panose="020B0503020204020204" pitchFamily="34" charset="-122"/>
                <a:sym typeface="+mn-ea"/>
              </a:rPr>
              <a:t>口罩</a:t>
            </a:r>
            <a:r>
              <a:rPr lang="zh-CN" altLang="en-US" sz="2600" dirty="0">
                <a:latin typeface="微软雅黑" panose="020B0503020204020204" pitchFamily="34" charset="-122"/>
                <a:ea typeface="微软雅黑" panose="020B0503020204020204" pitchFamily="34" charset="-122"/>
                <a:sym typeface="+mn-ea"/>
              </a:rPr>
              <a:t>和</a:t>
            </a:r>
            <a:r>
              <a:rPr lang="zh-CN" altLang="en-US" sz="2600" dirty="0">
                <a:solidFill>
                  <a:srgbClr val="FF0000"/>
                </a:solidFill>
                <a:latin typeface="微软雅黑" panose="020B0503020204020204" pitchFamily="34" charset="-122"/>
                <a:ea typeface="微软雅黑" panose="020B0503020204020204" pitchFamily="34" charset="-122"/>
                <a:sym typeface="+mn-ea"/>
              </a:rPr>
              <a:t>防护面罩、一次性手套、一次性隔离衣</a:t>
            </a:r>
            <a:r>
              <a:rPr lang="zh-CN" altLang="en-US" sz="2600" dirty="0">
                <a:latin typeface="微软雅黑" panose="020B0503020204020204" pitchFamily="34" charset="-122"/>
                <a:ea typeface="微软雅黑" panose="020B0503020204020204" pitchFamily="34" charset="-122"/>
                <a:sym typeface="+mn-ea"/>
              </a:rPr>
              <a:t>等防护用品，避免货物表面频繁接触体表，口罩出现脏污、变形、损坏、异味时需及时更换，每个口罩累计佩戴时间</a:t>
            </a:r>
            <a:r>
              <a:rPr lang="zh-CN" altLang="en-US" sz="2600" dirty="0">
                <a:solidFill>
                  <a:srgbClr val="FF0000"/>
                </a:solidFill>
                <a:latin typeface="微软雅黑" panose="020B0503020204020204" pitchFamily="34" charset="-122"/>
                <a:ea typeface="微软雅黑" panose="020B0503020204020204" pitchFamily="34" charset="-122"/>
                <a:sym typeface="+mn-ea"/>
              </a:rPr>
              <a:t>不超过</a:t>
            </a:r>
            <a:r>
              <a:rPr lang="en-US" altLang="zh-CN" sz="2600" dirty="0">
                <a:solidFill>
                  <a:srgbClr val="FF0000"/>
                </a:solidFill>
                <a:latin typeface="微软雅黑" panose="020B0503020204020204" pitchFamily="34" charset="-122"/>
                <a:ea typeface="微软雅黑" panose="020B0503020204020204" pitchFamily="34" charset="-122"/>
                <a:sym typeface="+mn-ea"/>
              </a:rPr>
              <a:t>8</a:t>
            </a:r>
            <a:r>
              <a:rPr lang="zh-CN" altLang="en-US" sz="2600" dirty="0">
                <a:solidFill>
                  <a:srgbClr val="FF0000"/>
                </a:solidFill>
                <a:latin typeface="微软雅黑" panose="020B0503020204020204" pitchFamily="34" charset="-122"/>
                <a:ea typeface="微软雅黑" panose="020B0503020204020204" pitchFamily="34" charset="-122"/>
                <a:sym typeface="+mn-ea"/>
              </a:rPr>
              <a:t>小时</a:t>
            </a:r>
            <a:r>
              <a:rPr lang="zh-CN" altLang="en-US" sz="2600" dirty="0">
                <a:latin typeface="微软雅黑" panose="020B0503020204020204" pitchFamily="34" charset="-122"/>
                <a:ea typeface="微软雅黑" panose="020B0503020204020204" pitchFamily="34" charset="-122"/>
                <a:sym typeface="+mn-ea"/>
              </a:rPr>
              <a:t>；港口内、外贸作业人员要固定岗位，</a:t>
            </a:r>
            <a:r>
              <a:rPr lang="zh-CN" altLang="en-US" sz="2600" dirty="0">
                <a:solidFill>
                  <a:srgbClr val="FF0000"/>
                </a:solidFill>
                <a:latin typeface="微软雅黑" panose="020B0503020204020204" pitchFamily="34" charset="-122"/>
                <a:ea typeface="微软雅黑" panose="020B0503020204020204" pitchFamily="34" charset="-122"/>
                <a:sym typeface="+mn-ea"/>
              </a:rPr>
              <a:t>避免交叉作业</a:t>
            </a:r>
            <a:r>
              <a:rPr lang="zh-CN" altLang="en-US" sz="2600" dirty="0">
                <a:latin typeface="微软雅黑" panose="020B0503020204020204" pitchFamily="34" charset="-122"/>
                <a:ea typeface="微软雅黑" panose="020B0503020204020204" pitchFamily="34" charset="-122"/>
                <a:sym typeface="+mn-ea"/>
              </a:rPr>
              <a:t>；国际航行船舶装卸作业过程中，采取</a:t>
            </a:r>
            <a:r>
              <a:rPr lang="zh-CN" altLang="en-US" sz="2600" dirty="0">
                <a:solidFill>
                  <a:srgbClr val="FF0000"/>
                </a:solidFill>
                <a:latin typeface="微软雅黑" panose="020B0503020204020204" pitchFamily="34" charset="-122"/>
                <a:ea typeface="微软雅黑" panose="020B0503020204020204" pitchFamily="34" charset="-122"/>
                <a:sym typeface="+mn-ea"/>
              </a:rPr>
              <a:t>告示牌、警戒线</a:t>
            </a:r>
            <a:r>
              <a:rPr lang="zh-CN" altLang="en-US" sz="2600" dirty="0">
                <a:latin typeface="微软雅黑" panose="020B0503020204020204" pitchFamily="34" charset="-122"/>
                <a:ea typeface="微软雅黑" panose="020B0503020204020204" pitchFamily="34" charset="-122"/>
                <a:sym typeface="+mn-ea"/>
              </a:rPr>
              <a:t>等隔离措施，原则上禁止船员进入码头作业区域，需要船岸配合时，应要求船员正确佩戴个人防护用品，并采取</a:t>
            </a:r>
            <a:r>
              <a:rPr lang="zh-CN" altLang="en-US" sz="2600" dirty="0">
                <a:solidFill>
                  <a:srgbClr val="FF0000"/>
                </a:solidFill>
                <a:latin typeface="微软雅黑" panose="020B0503020204020204" pitchFamily="34" charset="-122"/>
                <a:ea typeface="微软雅黑" panose="020B0503020204020204" pitchFamily="34" charset="-122"/>
                <a:sym typeface="+mn-ea"/>
              </a:rPr>
              <a:t>轮流作业或增加作业间隔</a:t>
            </a:r>
            <a:r>
              <a:rPr lang="zh-CN" altLang="en-US" sz="2600" dirty="0">
                <a:latin typeface="微软雅黑" panose="020B0503020204020204" pitchFamily="34" charset="-122"/>
                <a:ea typeface="微软雅黑" panose="020B0503020204020204" pitchFamily="34" charset="-122"/>
                <a:sym typeface="+mn-ea"/>
              </a:rPr>
              <a:t>等措施，尽量避免码头人员与船员发生直接接触，对确需上岸作业的船员，进行</a:t>
            </a:r>
            <a:r>
              <a:rPr lang="zh-CN" altLang="en-US" sz="2600" dirty="0">
                <a:solidFill>
                  <a:srgbClr val="FF0000"/>
                </a:solidFill>
                <a:latin typeface="微软雅黑" panose="020B0503020204020204" pitchFamily="34" charset="-122"/>
                <a:ea typeface="微软雅黑" panose="020B0503020204020204" pitchFamily="34" charset="-122"/>
                <a:sym typeface="+mn-ea"/>
              </a:rPr>
              <a:t>体温检测</a:t>
            </a:r>
            <a:endParaRPr lang="zh-CN" altLang="en-US" sz="2600" dirty="0">
              <a:latin typeface="微软雅黑" panose="020B0503020204020204" pitchFamily="34" charset="-122"/>
              <a:ea typeface="微软雅黑" panose="020B0503020204020204" pitchFamily="34" charset="-122"/>
              <a:sym typeface="+mn-ea"/>
            </a:endParaRPr>
          </a:p>
        </p:txBody>
      </p:sp>
      <p:sp>
        <p:nvSpPr>
          <p:cNvPr id="10" name="TextBox 6"/>
          <p:cNvSpPr txBox="1">
            <a:spLocks noChangeArrowheads="1"/>
          </p:cNvSpPr>
          <p:nvPr/>
        </p:nvSpPr>
        <p:spPr bwMode="auto">
          <a:xfrm>
            <a:off x="622935" y="44450"/>
            <a:ext cx="10687050" cy="553720"/>
          </a:xfrm>
          <a:prstGeom prst="rect">
            <a:avLst/>
          </a:prstGeom>
          <a:noFill/>
          <a:ln w="9525">
            <a:noFill/>
            <a:miter lim="800000"/>
          </a:ln>
        </p:spPr>
        <p:txBody>
          <a:bodyPr wrap="square" lIns="0" tIns="0" rIns="0" bIns="0" anchor="ctr">
            <a:spAutoFit/>
          </a:bodyPr>
          <a:lstStyle/>
          <a:p>
            <a:r>
              <a:rPr lang="zh-CN" altLang="en-US" sz="3600" b="1" dirty="0">
                <a:solidFill>
                  <a:schemeClr val="bg1"/>
                </a:solidFill>
                <a:latin typeface="Impact" panose="020B0806030902050204" pitchFamily="34" charset="0"/>
                <a:ea typeface="微软雅黑" panose="020B0503020204020204" pitchFamily="34" charset="-122"/>
              </a:rPr>
              <a:t>二、进口冷链食品物流疫情防控要求</a:t>
            </a:r>
            <a:endParaRPr lang="zh-CN" altLang="en-US" sz="3600" b="1" dirty="0">
              <a:solidFill>
                <a:schemeClr val="bg1"/>
              </a:solidFill>
              <a:highlight>
                <a:srgbClr val="008080"/>
              </a:highlight>
              <a:latin typeface="Impact" panose="020B0806030902050204" pitchFamily="34" charset="0"/>
              <a:ea typeface="微软雅黑" panose="020B0503020204020204" pitchFamily="34" charset="-122"/>
            </a:endParaRPr>
          </a:p>
        </p:txBody>
      </p:sp>
    </p:spTree>
  </p:cSld>
  <p:clrMapOvr>
    <a:masterClrMapping/>
  </p:clrMapOvr>
</p:sld>
</file>

<file path=ppt/tags/tag1.xml><?xml version="1.0" encoding="utf-8"?>
<p:tagLst xmlns:p="http://schemas.openxmlformats.org/presentationml/2006/main">
  <p:tag name="KSO_WM_UNIT_PLACING_PICTURE_USER_VIEWPORT" val="{&quot;height&quot;:10810,&quot;width&quot;:19195}"/>
</p:tagLst>
</file>

<file path=ppt/tags/tag2.xml><?xml version="1.0" encoding="utf-8"?>
<p:tagLst xmlns:p="http://schemas.openxmlformats.org/presentationml/2006/main">
  <p:tag name="KSO_WM_UNIT_PLACING_PICTURE_USER_VIEWPORT" val="{&quot;height&quot;:10810,&quot;width&quot;:19195}"/>
</p:tagLst>
</file>

<file path=ppt/tags/tag3.xml><?xml version="1.0" encoding="utf-8"?>
<p:tagLst xmlns:p="http://schemas.openxmlformats.org/presentationml/2006/main">
  <p:tag name="COMMONDATA" val="eyJoZGlkIjoiNjdkMDRkYzA1ZTMwNmVmNzJjOTgzNjVhMzQzNWU1ZjgifQ=="/>
  <p:tag name="KSO_WPP_MARK_KEY" val="88ee2ff5-a905-4f7b-adc8-40ee9254a3b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主题">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6342</Words>
  <Application>WPS 演示</Application>
  <PresentationFormat>宽屏</PresentationFormat>
  <Paragraphs>191</Paragraphs>
  <Slides>21</Slides>
  <Notes>21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21</vt:i4>
      </vt:variant>
    </vt:vector>
  </HeadingPairs>
  <TitlesOfParts>
    <vt:vector size="33" baseType="lpstr">
      <vt:lpstr>Arial</vt:lpstr>
      <vt:lpstr>宋体</vt:lpstr>
      <vt:lpstr>Wingdings</vt:lpstr>
      <vt:lpstr>Calibri</vt:lpstr>
      <vt:lpstr>Britannic Bold</vt:lpstr>
      <vt:lpstr>Segoe Print</vt:lpstr>
      <vt:lpstr>微软雅黑</vt:lpstr>
      <vt:lpstr>Impact</vt:lpstr>
      <vt:lpstr>Wingdings</vt:lpstr>
      <vt:lpstr>Arial Unicode MS</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         </vt:lpstr>
    </vt:vector>
  </TitlesOfParts>
  <Company>大侠素材铺</Company>
  <LinksUpToDate>false</LinksUpToDate>
  <SharedDoc>false</SharedDoc>
  <HyperlinksChanged>false</HyperlinksChanged>
  <AppVersion>14.0000</AppVersion>
  <Manager>大侠素材铺</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大侠素材铺</dc:title>
  <dc:creator>大侠素材铺</dc:creator>
  <dc:description>大侠素材铺
淘宝店：https://dxpu.taobao.com/</dc:description>
  <cp:lastModifiedBy>罗军军</cp:lastModifiedBy>
  <cp:revision>3282</cp:revision>
  <dcterms:created xsi:type="dcterms:W3CDTF">2018-12-19T06:52:00Z</dcterms:created>
  <dcterms:modified xsi:type="dcterms:W3CDTF">2023-10-19T01:49:31Z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2052-11.1.0.14309</vt:lpwstr>
  </property>
  <property fmtid="{D5CDD505-2E9C-101B-9397-08002B2CF9AE}" pid="3" name="ICV">
    <vt:lpwstr>2332D03FAF464490BA9CB04E35236293_13</vt:lpwstr>
  </property>
</Properties>
</file>