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4"/>
  </p:notesMasterIdLst>
  <p:handoutMasterIdLst>
    <p:handoutMasterId r:id="rId39"/>
  </p:handoutMasterIdLst>
  <p:sldIdLst>
    <p:sldId id="256" r:id="rId3"/>
    <p:sldId id="473" r:id="rId5"/>
    <p:sldId id="573" r:id="rId6"/>
    <p:sldId id="1092" r:id="rId7"/>
    <p:sldId id="1056" r:id="rId8"/>
    <p:sldId id="1058" r:id="rId9"/>
    <p:sldId id="1059" r:id="rId10"/>
    <p:sldId id="1060" r:id="rId11"/>
    <p:sldId id="1151" r:id="rId12"/>
    <p:sldId id="1121" r:id="rId13"/>
    <p:sldId id="1067" r:id="rId14"/>
    <p:sldId id="1125" r:id="rId15"/>
    <p:sldId id="1126" r:id="rId16"/>
    <p:sldId id="1127" r:id="rId17"/>
    <p:sldId id="1128" r:id="rId18"/>
    <p:sldId id="1129" r:id="rId19"/>
    <p:sldId id="1069" r:id="rId20"/>
    <p:sldId id="1134" r:id="rId21"/>
    <p:sldId id="1085" r:id="rId22"/>
    <p:sldId id="1086" r:id="rId23"/>
    <p:sldId id="1087" r:id="rId24"/>
    <p:sldId id="1177" r:id="rId25"/>
    <p:sldId id="1130" r:id="rId26"/>
    <p:sldId id="1088" r:id="rId27"/>
    <p:sldId id="1089" r:id="rId28"/>
    <p:sldId id="1131" r:id="rId29"/>
    <p:sldId id="1090" r:id="rId30"/>
    <p:sldId id="1132" r:id="rId31"/>
    <p:sldId id="1091" r:id="rId32"/>
    <p:sldId id="1073" r:id="rId33"/>
    <p:sldId id="1072" r:id="rId34"/>
    <p:sldId id="1135" r:id="rId35"/>
    <p:sldId id="1136" r:id="rId36"/>
    <p:sldId id="1137" r:id="rId37"/>
    <p:sldId id="401" r:id="rId38"/>
  </p:sldIdLst>
  <p:sldSz cx="12192000" cy="6858000"/>
  <p:notesSz cx="6858000" cy="9144000"/>
  <p:custDataLst>
    <p:tags r:id="rId4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4" userDrawn="1">
          <p15:clr>
            <a:srgbClr val="A4A3A4"/>
          </p15:clr>
        </p15:guide>
        <p15:guide id="2" pos="38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48AF"/>
    <a:srgbClr val="054682"/>
    <a:srgbClr val="FF8500"/>
    <a:srgbClr val="A50021"/>
    <a:srgbClr val="CD1F06"/>
    <a:srgbClr val="08489B"/>
    <a:srgbClr val="3C78CE"/>
    <a:srgbClr val="CB1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3" autoAdjust="0"/>
    <p:restoredTop sz="77203" autoAdjust="0"/>
  </p:normalViewPr>
  <p:slideViewPr>
    <p:cSldViewPr showGuides="1">
      <p:cViewPr varScale="1">
        <p:scale>
          <a:sx n="88" d="100"/>
          <a:sy n="88" d="100"/>
        </p:scale>
        <p:origin x="132" y="96"/>
      </p:cViewPr>
      <p:guideLst>
        <p:guide orient="horz" pos="2274"/>
        <p:guide pos="3847"/>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86" d="100"/>
          <a:sy n="86" d="100"/>
        </p:scale>
        <p:origin x="-3846" y="-78"/>
      </p:cViewPr>
      <p:guideLst>
        <p:guide orient="horz" pos="3032"/>
        <p:guide pos="216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42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4DFFCEE-9117-4569-827D-343A93DDD2D6}"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B9CFCD2-35DB-4E6F-9B70-D2EE67D0E5A4}"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0D532F7-9EE9-4116-8F06-B3E96FF78C30}"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9CC9D-01D8-4B68-87F0-663CB8538CBD}"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bwMode="auto">
          <a:noFill/>
          <a:ln>
            <a:solidFill>
              <a:srgbClr val="000000"/>
            </a:solidFill>
            <a:miter lim="800000"/>
          </a:ln>
        </p:spPr>
      </p:sp>
      <p:sp>
        <p:nvSpPr>
          <p:cNvPr id="6146" name="Rectangle 3"/>
          <p:cNvSpPr>
            <a:spLocks noGrp="1"/>
          </p:cNvSpPr>
          <p:nvPr>
            <p:ph type="body" idx="1"/>
          </p:nvPr>
        </p:nvSpPr>
        <p:spPr bwMode="auto">
          <a:noFill/>
        </p:spPr>
        <p:txBody>
          <a:bodyPr wrap="square" numCol="1" anchor="t" anchorCtr="0" compatLnSpc="1"/>
          <a:lstStyle/>
          <a:p>
            <a:pPr eaLnBrk="1" hangingPunct="1"/>
            <a:endParaRPr lang="zh-CN" altLang="en-US" dirty="0"/>
          </a:p>
        </p:txBody>
      </p:sp>
      <p:sp>
        <p:nvSpPr>
          <p:cNvPr id="2" name="灯片编号占位符 1"/>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ln>
        </p:spPr>
      </p:sp>
      <p:sp>
        <p:nvSpPr>
          <p:cNvPr id="10242" name="Rectangle 3"/>
          <p:cNvSpPr>
            <a:spLocks noGrp="1"/>
          </p:cNvSpPr>
          <p:nvPr>
            <p:ph type="body" idx="1"/>
          </p:nvPr>
        </p:nvSpPr>
        <p:spPr bwMode="auto">
          <a:noFill/>
        </p:spPr>
        <p:txBody>
          <a:bodyPr wrap="square" numCol="1" anchor="t" anchorCtr="0" compatLnSpc="1"/>
          <a:lstStyle/>
          <a:p>
            <a:pPr eaLnBrk="1" hangingPunct="1"/>
            <a:endParaRPr lang="zh-CN" altLang="en-US"/>
          </a:p>
        </p:txBody>
      </p:sp>
      <p:sp>
        <p:nvSpPr>
          <p:cNvPr id="2" name="灯片编号占位符 1"/>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ln>
        </p:spPr>
      </p:sp>
      <p:sp>
        <p:nvSpPr>
          <p:cNvPr id="86018" name="Rectangle 3"/>
          <p:cNvSpPr>
            <a:spLocks noGrp="1"/>
          </p:cNvSpPr>
          <p:nvPr>
            <p:ph type="body" idx="1"/>
          </p:nvPr>
        </p:nvSpPr>
        <p:spPr bwMode="auto">
          <a:noFill/>
        </p:spPr>
        <p:txBody>
          <a:bodyPr wrap="square" numCol="1" anchor="t" anchorCtr="0" compatLnSpc="1"/>
          <a:lstStyle/>
          <a:p>
            <a:endParaRPr lang="zh-CN" altLang="en-US"/>
          </a:p>
        </p:txBody>
      </p:sp>
      <p:sp>
        <p:nvSpPr>
          <p:cNvPr id="2" name="灯片编号占位符 1"/>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069CC9D-01D8-4B68-87F0-663CB8538CBD}"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069CC9D-01D8-4B68-87F0-663CB8538CBD}"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Picture 8" descr="图片1"/>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图片 62"/>
          <p:cNvPicPr>
            <a:picLocks noChangeAspect="1"/>
          </p:cNvPicPr>
          <p:nvPr userDrawn="1"/>
        </p:nvPicPr>
        <p:blipFill>
          <a:blip r:embed="rId3">
            <a:lum bright="6000"/>
          </a:blip>
          <a:srcRect t="86078"/>
          <a:stretch>
            <a:fillRect/>
          </a:stretch>
        </p:blipFill>
        <p:spPr bwMode="auto">
          <a:xfrm>
            <a:off x="0" y="6092825"/>
            <a:ext cx="12190413" cy="7651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4" Type="http://schemas.openxmlformats.org/officeDocument/2006/relationships/notesSlide" Target="../notesSlides/notesSlide10.xml"/><Relationship Id="rId13" Type="http://schemas.openxmlformats.org/officeDocument/2006/relationships/slideLayout" Target="../slideLayouts/slideLayout1.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6" Type="http://schemas.openxmlformats.org/officeDocument/2006/relationships/notesSlide" Target="../notesSlides/notesSlide11.xml"/><Relationship Id="rId15" Type="http://schemas.openxmlformats.org/officeDocument/2006/relationships/slideLayout" Target="../slideLayouts/slideLayout1.xml"/><Relationship Id="rId14" Type="http://schemas.openxmlformats.org/officeDocument/2006/relationships/tags" Target="../tags/tag67.xml"/><Relationship Id="rId13" Type="http://schemas.openxmlformats.org/officeDocument/2006/relationships/image" Target="../media/image5.png"/><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6" Type="http://schemas.openxmlformats.org/officeDocument/2006/relationships/notesSlide" Target="../notesSlides/notesSlide12.xml"/><Relationship Id="rId15" Type="http://schemas.openxmlformats.org/officeDocument/2006/relationships/slideLayout" Target="../slideLayouts/slideLayout1.xml"/><Relationship Id="rId14" Type="http://schemas.openxmlformats.org/officeDocument/2006/relationships/tags" Target="../tags/tag80.xml"/><Relationship Id="rId13" Type="http://schemas.openxmlformats.org/officeDocument/2006/relationships/image" Target="../media/image6.png"/><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6" Type="http://schemas.openxmlformats.org/officeDocument/2006/relationships/notesSlide" Target="../notesSlides/notesSlide13.xml"/><Relationship Id="rId15" Type="http://schemas.openxmlformats.org/officeDocument/2006/relationships/slideLayout" Target="../slideLayouts/slideLayout1.xml"/><Relationship Id="rId14" Type="http://schemas.openxmlformats.org/officeDocument/2006/relationships/tags" Target="../tags/tag93.xml"/><Relationship Id="rId13" Type="http://schemas.openxmlformats.org/officeDocument/2006/relationships/image" Target="../media/image7.jpeg"/><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1.xml"/></Relationships>
</file>

<file path=ppt/slides/_rels/slide1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6" Type="http://schemas.openxmlformats.org/officeDocument/2006/relationships/notesSlide" Target="../notesSlides/notesSlide14.xml"/><Relationship Id="rId15" Type="http://schemas.openxmlformats.org/officeDocument/2006/relationships/slideLayout" Target="../slideLayouts/slideLayout1.xml"/><Relationship Id="rId14" Type="http://schemas.openxmlformats.org/officeDocument/2006/relationships/tags" Target="../tags/tag106.xml"/><Relationship Id="rId13" Type="http://schemas.openxmlformats.org/officeDocument/2006/relationships/image" Target="../media/image8.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6" Type="http://schemas.openxmlformats.org/officeDocument/2006/relationships/notesSlide" Target="../notesSlides/notesSlide15.xml"/><Relationship Id="rId15" Type="http://schemas.openxmlformats.org/officeDocument/2006/relationships/slideLayout" Target="../slideLayouts/slideLayout1.xml"/><Relationship Id="rId14" Type="http://schemas.openxmlformats.org/officeDocument/2006/relationships/tags" Target="../tags/tag119.xml"/><Relationship Id="rId13" Type="http://schemas.openxmlformats.org/officeDocument/2006/relationships/image" Target="../media/image9.png"/><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6" Type="http://schemas.openxmlformats.org/officeDocument/2006/relationships/notesSlide" Target="../notesSlides/notesSlide16.xml"/><Relationship Id="rId15" Type="http://schemas.openxmlformats.org/officeDocument/2006/relationships/slideLayout" Target="../slideLayouts/slideLayout1.xml"/><Relationship Id="rId14" Type="http://schemas.openxmlformats.org/officeDocument/2006/relationships/tags" Target="../tags/tag132.xml"/><Relationship Id="rId13" Type="http://schemas.openxmlformats.org/officeDocument/2006/relationships/image" Target="../media/image10.jpeg"/><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2" Type="http://schemas.openxmlformats.org/officeDocument/2006/relationships/notesSlide" Target="../notesSlides/notesSlide18.xml"/><Relationship Id="rId21" Type="http://schemas.openxmlformats.org/officeDocument/2006/relationships/slideLayout" Target="../slideLayouts/slideLayout1.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1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2" Type="http://schemas.openxmlformats.org/officeDocument/2006/relationships/notesSlide" Target="../notesSlides/notesSlide19.xml"/><Relationship Id="rId21" Type="http://schemas.openxmlformats.org/officeDocument/2006/relationships/slideLayout" Target="../slideLayouts/slideLayout1.xml"/><Relationship Id="rId20" Type="http://schemas.openxmlformats.org/officeDocument/2006/relationships/tags" Target="../tags/tag172.xml"/><Relationship Id="rId2" Type="http://schemas.openxmlformats.org/officeDocument/2006/relationships/tags" Target="../tags/tag154.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3" Type="http://schemas.openxmlformats.org/officeDocument/2006/relationships/notesSlide" Target="../notesSlides/notesSlide20.xml"/><Relationship Id="rId22" Type="http://schemas.openxmlformats.org/officeDocument/2006/relationships/slideLayout" Target="../slideLayouts/slideLayout1.xml"/><Relationship Id="rId21" Type="http://schemas.openxmlformats.org/officeDocument/2006/relationships/tags" Target="../tags/tag192.xml"/><Relationship Id="rId20" Type="http://schemas.openxmlformats.org/officeDocument/2006/relationships/image" Target="../media/image11.png"/><Relationship Id="rId2" Type="http://schemas.openxmlformats.org/officeDocument/2006/relationships/tags" Target="../tags/tag174.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21.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3" Type="http://schemas.openxmlformats.org/officeDocument/2006/relationships/notesSlide" Target="../notesSlides/notesSlide21.xml"/><Relationship Id="rId22" Type="http://schemas.openxmlformats.org/officeDocument/2006/relationships/slideLayout" Target="../slideLayouts/slideLayout1.xml"/><Relationship Id="rId21" Type="http://schemas.openxmlformats.org/officeDocument/2006/relationships/tags" Target="../tags/tag212.xml"/><Relationship Id="rId20" Type="http://schemas.openxmlformats.org/officeDocument/2006/relationships/image" Target="../media/image12.png"/><Relationship Id="rId2" Type="http://schemas.openxmlformats.org/officeDocument/2006/relationships/tags" Target="../tags/tag194.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22.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2" Type="http://schemas.openxmlformats.org/officeDocument/2006/relationships/notesSlide" Target="../notesSlides/notesSlide22.xml"/><Relationship Id="rId21" Type="http://schemas.openxmlformats.org/officeDocument/2006/relationships/slideLayout" Target="../slideLayouts/slideLayout1.xml"/><Relationship Id="rId20" Type="http://schemas.openxmlformats.org/officeDocument/2006/relationships/tags" Target="../tags/tag232.xml"/><Relationship Id="rId2" Type="http://schemas.openxmlformats.org/officeDocument/2006/relationships/tags" Target="../tags/tag214.xml"/><Relationship Id="rId19" Type="http://schemas.openxmlformats.org/officeDocument/2006/relationships/tags" Target="../tags/tag231.xml"/><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2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3" Type="http://schemas.openxmlformats.org/officeDocument/2006/relationships/notesSlide" Target="../notesSlides/notesSlide23.xml"/><Relationship Id="rId22" Type="http://schemas.openxmlformats.org/officeDocument/2006/relationships/slideLayout" Target="../slideLayouts/slideLayout1.xml"/><Relationship Id="rId21" Type="http://schemas.openxmlformats.org/officeDocument/2006/relationships/tags" Target="../tags/tag252.xml"/><Relationship Id="rId20" Type="http://schemas.openxmlformats.org/officeDocument/2006/relationships/image" Target="../media/image13.png"/><Relationship Id="rId2" Type="http://schemas.openxmlformats.org/officeDocument/2006/relationships/tags" Target="../tags/tag234.xml"/><Relationship Id="rId19" Type="http://schemas.openxmlformats.org/officeDocument/2006/relationships/tags" Target="../tags/tag251.xml"/><Relationship Id="rId18" Type="http://schemas.openxmlformats.org/officeDocument/2006/relationships/tags" Target="../tags/tag250.xml"/><Relationship Id="rId17" Type="http://schemas.openxmlformats.org/officeDocument/2006/relationships/tags" Target="../tags/tag249.xml"/><Relationship Id="rId16" Type="http://schemas.openxmlformats.org/officeDocument/2006/relationships/tags" Target="../tags/tag248.xm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3.xml"/></Relationships>
</file>

<file path=ppt/slides/_rels/slide2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3" Type="http://schemas.openxmlformats.org/officeDocument/2006/relationships/notesSlide" Target="../notesSlides/notesSlide24.xml"/><Relationship Id="rId22" Type="http://schemas.openxmlformats.org/officeDocument/2006/relationships/slideLayout" Target="../slideLayouts/slideLayout1.xml"/><Relationship Id="rId21" Type="http://schemas.openxmlformats.org/officeDocument/2006/relationships/tags" Target="../tags/tag272.xml"/><Relationship Id="rId20" Type="http://schemas.openxmlformats.org/officeDocument/2006/relationships/image" Target="../media/image14.png"/><Relationship Id="rId2" Type="http://schemas.openxmlformats.org/officeDocument/2006/relationships/tags" Target="../tags/tag254.xml"/><Relationship Id="rId19" Type="http://schemas.openxmlformats.org/officeDocument/2006/relationships/tags" Target="../tags/tag271.xml"/><Relationship Id="rId18" Type="http://schemas.openxmlformats.org/officeDocument/2006/relationships/tags" Target="../tags/tag270.xml"/><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3.xml"/></Relationships>
</file>

<file path=ppt/slides/_rels/slide25.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3" Type="http://schemas.openxmlformats.org/officeDocument/2006/relationships/notesSlide" Target="../notesSlides/notesSlide25.xml"/><Relationship Id="rId22" Type="http://schemas.openxmlformats.org/officeDocument/2006/relationships/slideLayout" Target="../slideLayouts/slideLayout1.xml"/><Relationship Id="rId21" Type="http://schemas.openxmlformats.org/officeDocument/2006/relationships/tags" Target="../tags/tag292.xml"/><Relationship Id="rId20" Type="http://schemas.openxmlformats.org/officeDocument/2006/relationships/image" Target="../media/image15.png"/><Relationship Id="rId2" Type="http://schemas.openxmlformats.org/officeDocument/2006/relationships/tags" Target="../tags/tag274.xml"/><Relationship Id="rId19" Type="http://schemas.openxmlformats.org/officeDocument/2006/relationships/tags" Target="../tags/tag291.xml"/><Relationship Id="rId18" Type="http://schemas.openxmlformats.org/officeDocument/2006/relationships/tags" Target="../tags/tag290.xml"/><Relationship Id="rId17" Type="http://schemas.openxmlformats.org/officeDocument/2006/relationships/tags" Target="../tags/tag289.xml"/><Relationship Id="rId16" Type="http://schemas.openxmlformats.org/officeDocument/2006/relationships/tags" Target="../tags/tag288.xml"/><Relationship Id="rId15" Type="http://schemas.openxmlformats.org/officeDocument/2006/relationships/tags" Target="../tags/tag287.xml"/><Relationship Id="rId14" Type="http://schemas.openxmlformats.org/officeDocument/2006/relationships/tags" Target="../tags/tag286.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3.xml"/></Relationships>
</file>

<file path=ppt/slides/_rels/slide26.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3" Type="http://schemas.openxmlformats.org/officeDocument/2006/relationships/notesSlide" Target="../notesSlides/notesSlide26.xml"/><Relationship Id="rId22" Type="http://schemas.openxmlformats.org/officeDocument/2006/relationships/slideLayout" Target="../slideLayouts/slideLayout1.xml"/><Relationship Id="rId21" Type="http://schemas.openxmlformats.org/officeDocument/2006/relationships/tags" Target="../tags/tag312.xml"/><Relationship Id="rId20" Type="http://schemas.openxmlformats.org/officeDocument/2006/relationships/image" Target="../media/image16.jpeg"/><Relationship Id="rId2" Type="http://schemas.openxmlformats.org/officeDocument/2006/relationships/tags" Target="../tags/tag294.xml"/><Relationship Id="rId19" Type="http://schemas.openxmlformats.org/officeDocument/2006/relationships/tags" Target="../tags/tag311.xml"/><Relationship Id="rId18" Type="http://schemas.openxmlformats.org/officeDocument/2006/relationships/tags" Target="../tags/tag310.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3.xml"/></Relationships>
</file>

<file path=ppt/slides/_rels/slide27.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3" Type="http://schemas.openxmlformats.org/officeDocument/2006/relationships/notesSlide" Target="../notesSlides/notesSlide27.xml"/><Relationship Id="rId22" Type="http://schemas.openxmlformats.org/officeDocument/2006/relationships/slideLayout" Target="../slideLayouts/slideLayout1.xml"/><Relationship Id="rId21" Type="http://schemas.openxmlformats.org/officeDocument/2006/relationships/tags" Target="../tags/tag332.xml"/><Relationship Id="rId20" Type="http://schemas.openxmlformats.org/officeDocument/2006/relationships/image" Target="../media/image17.png"/><Relationship Id="rId2" Type="http://schemas.openxmlformats.org/officeDocument/2006/relationships/tags" Target="../tags/tag314.xml"/><Relationship Id="rId19" Type="http://schemas.openxmlformats.org/officeDocument/2006/relationships/tags" Target="../tags/tag331.xml"/><Relationship Id="rId18" Type="http://schemas.openxmlformats.org/officeDocument/2006/relationships/tags" Target="../tags/tag330.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3.xml"/></Relationships>
</file>

<file path=ppt/slides/_rels/slide28.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3" Type="http://schemas.openxmlformats.org/officeDocument/2006/relationships/notesSlide" Target="../notesSlides/notesSlide28.xml"/><Relationship Id="rId22" Type="http://schemas.openxmlformats.org/officeDocument/2006/relationships/slideLayout" Target="../slideLayouts/slideLayout1.xml"/><Relationship Id="rId21" Type="http://schemas.openxmlformats.org/officeDocument/2006/relationships/tags" Target="../tags/tag352.xml"/><Relationship Id="rId20" Type="http://schemas.openxmlformats.org/officeDocument/2006/relationships/image" Target="../media/image17.png"/><Relationship Id="rId2" Type="http://schemas.openxmlformats.org/officeDocument/2006/relationships/tags" Target="../tags/tag334.xml"/><Relationship Id="rId19" Type="http://schemas.openxmlformats.org/officeDocument/2006/relationships/tags" Target="../tags/tag351.xml"/><Relationship Id="rId18" Type="http://schemas.openxmlformats.org/officeDocument/2006/relationships/tags" Target="../tags/tag350.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3.xml"/></Relationships>
</file>

<file path=ppt/slides/_rels/slide29.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3" Type="http://schemas.openxmlformats.org/officeDocument/2006/relationships/notesSlide" Target="../notesSlides/notesSlide29.xml"/><Relationship Id="rId22" Type="http://schemas.openxmlformats.org/officeDocument/2006/relationships/slideLayout" Target="../slideLayouts/slideLayout1.xml"/><Relationship Id="rId21" Type="http://schemas.openxmlformats.org/officeDocument/2006/relationships/tags" Target="../tags/tag372.xml"/><Relationship Id="rId20" Type="http://schemas.openxmlformats.org/officeDocument/2006/relationships/image" Target="../media/image18.png"/><Relationship Id="rId2" Type="http://schemas.openxmlformats.org/officeDocument/2006/relationships/tags" Target="../tags/tag354.xml"/><Relationship Id="rId19" Type="http://schemas.openxmlformats.org/officeDocument/2006/relationships/tags" Target="../tags/tag371.xml"/><Relationship Id="rId18" Type="http://schemas.openxmlformats.org/officeDocument/2006/relationships/tags" Target="../tags/tag370.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tags" Target="../tags/tag3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5" Type="http://schemas.openxmlformats.org/officeDocument/2006/relationships/notesSlide" Target="../notesSlides/notesSlide31.xml"/><Relationship Id="rId14" Type="http://schemas.openxmlformats.org/officeDocument/2006/relationships/slideLayout" Target="../slideLayouts/slideLayout1.xml"/><Relationship Id="rId13" Type="http://schemas.openxmlformats.org/officeDocument/2006/relationships/tags" Target="../tags/tag384.xml"/><Relationship Id="rId12" Type="http://schemas.openxmlformats.org/officeDocument/2006/relationships/image" Target="../media/image19.png"/><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tags" Target="../tags/tag373.xml"/></Relationships>
</file>

<file path=ppt/slides/_rels/slide32.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5" Type="http://schemas.openxmlformats.org/officeDocument/2006/relationships/notesSlide" Target="../notesSlides/notesSlide32.xml"/><Relationship Id="rId14" Type="http://schemas.openxmlformats.org/officeDocument/2006/relationships/slideLayout" Target="../slideLayouts/slideLayout1.xml"/><Relationship Id="rId13" Type="http://schemas.openxmlformats.org/officeDocument/2006/relationships/tags" Target="../tags/tag396.xml"/><Relationship Id="rId12" Type="http://schemas.openxmlformats.org/officeDocument/2006/relationships/image" Target="../media/image20.png"/><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33.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5" Type="http://schemas.openxmlformats.org/officeDocument/2006/relationships/notesSlide" Target="../notesSlides/notesSlide33.xml"/><Relationship Id="rId14" Type="http://schemas.openxmlformats.org/officeDocument/2006/relationships/slideLayout" Target="../slideLayouts/slideLayout1.xml"/><Relationship Id="rId13" Type="http://schemas.openxmlformats.org/officeDocument/2006/relationships/tags" Target="../tags/tag408.xml"/><Relationship Id="rId12" Type="http://schemas.openxmlformats.org/officeDocument/2006/relationships/image" Target="../media/image21.png"/><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_rels/slide34.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5" Type="http://schemas.openxmlformats.org/officeDocument/2006/relationships/notesSlide" Target="../notesSlides/notesSlide34.xml"/><Relationship Id="rId14" Type="http://schemas.openxmlformats.org/officeDocument/2006/relationships/slideLayout" Target="../slideLayouts/slideLayout1.xml"/><Relationship Id="rId13" Type="http://schemas.openxmlformats.org/officeDocument/2006/relationships/tags" Target="../tags/tag420.xml"/><Relationship Id="rId12" Type="http://schemas.openxmlformats.org/officeDocument/2006/relationships/image" Target="../media/image22.png"/><Relationship Id="rId11" Type="http://schemas.openxmlformats.org/officeDocument/2006/relationships/tags" Target="../tags/tag419.xml"/><Relationship Id="rId10" Type="http://schemas.openxmlformats.org/officeDocument/2006/relationships/tags" Target="../tags/tag418.xml"/><Relationship Id="rId1" Type="http://schemas.openxmlformats.org/officeDocument/2006/relationships/tags" Target="../tags/tag409.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42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image" Target="../media/image4.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notesSlide" Target="../notesSlides/notesSlide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5" Type="http://schemas.openxmlformats.org/officeDocument/2006/relationships/notesSlide" Target="../notesSlides/notesSlide9.xml"/><Relationship Id="rId14" Type="http://schemas.openxmlformats.org/officeDocument/2006/relationships/slideLayout" Target="../slideLayouts/slideLayout1.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蓝色hl81829782-1"/>
          <p:cNvPicPr>
            <a:picLocks noChangeAspect="1" noChangeArrowheads="1"/>
          </p:cNvPicPr>
          <p:nvPr>
            <p:custDataLst>
              <p:tags r:id="rId1"/>
            </p:custDataLst>
          </p:nvPr>
        </p:nvPicPr>
        <p:blipFill>
          <a:blip r:embed="rId2" cstate="print"/>
          <a:srcRect/>
          <a:stretch>
            <a:fillRect/>
          </a:stretch>
        </p:blipFill>
        <p:spPr bwMode="auto">
          <a:xfrm>
            <a:off x="3253" y="-27940"/>
            <a:ext cx="12188825" cy="6864350"/>
          </a:xfrm>
          <a:prstGeom prst="rect">
            <a:avLst/>
          </a:prstGeom>
          <a:solidFill>
            <a:schemeClr val="bg1"/>
          </a:solidFill>
        </p:spPr>
      </p:pic>
      <p:sp>
        <p:nvSpPr>
          <p:cNvPr id="5124" name="文本框 52"/>
          <p:cNvSpPr txBox="1">
            <a:spLocks noChangeArrowheads="1"/>
          </p:cNvSpPr>
          <p:nvPr/>
        </p:nvSpPr>
        <p:spPr bwMode="auto">
          <a:xfrm>
            <a:off x="2838450" y="1990725"/>
            <a:ext cx="9046845" cy="2707005"/>
          </a:xfrm>
          <a:prstGeom prst="rect">
            <a:avLst/>
          </a:prstGeom>
          <a:noFill/>
          <a:ln w="9525">
            <a:noFill/>
            <a:miter lim="800000"/>
          </a:ln>
        </p:spPr>
        <p:txBody>
          <a:bodyPr wrap="square">
            <a:spAutoFit/>
          </a:bodyPr>
          <a:lstStyle/>
          <a:p>
            <a:pPr algn="ctr"/>
            <a:r>
              <a:rPr lang="zh-CN" altLang="en-US" sz="4800" b="1" dirty="0">
                <a:latin typeface="Britannic Bold" panose="020B0903060703020204" pitchFamily="34" charset="0"/>
                <a:ea typeface="微软雅黑" panose="020B0503020204020204" pitchFamily="34" charset="-122"/>
              </a:rPr>
              <a:t>运输服务疫情防控优化调整</a:t>
            </a:r>
            <a:endParaRPr lang="zh-CN" altLang="en-US" sz="4800" b="1" dirty="0">
              <a:latin typeface="Britannic Bold" panose="020B0903060703020204" pitchFamily="34" charset="0"/>
              <a:ea typeface="微软雅黑" panose="020B0503020204020204" pitchFamily="34" charset="-122"/>
            </a:endParaRPr>
          </a:p>
          <a:p>
            <a:pPr algn="ctr" eaLnBrk="1" latinLnBrk="0" hangingPunct="1">
              <a:spcAft>
                <a:spcPts val="1200"/>
              </a:spcAft>
            </a:pPr>
            <a:r>
              <a:rPr lang="zh-CN" altLang="en-US" sz="4800" b="1" dirty="0">
                <a:latin typeface="Britannic Bold" panose="020B0903060703020204" pitchFamily="34" charset="0"/>
                <a:ea typeface="微软雅黑" panose="020B0503020204020204" pitchFamily="34" charset="-122"/>
              </a:rPr>
              <a:t>和工作要求</a:t>
            </a:r>
            <a:endParaRPr lang="zh-CN" altLang="en-US" sz="4800" b="1" dirty="0">
              <a:latin typeface="Britannic Bold" panose="020B0903060703020204" pitchFamily="34" charset="0"/>
              <a:ea typeface="微软雅黑" panose="020B0503020204020204" pitchFamily="34" charset="-122"/>
            </a:endParaRPr>
          </a:p>
          <a:p>
            <a:pPr algn="ctr"/>
            <a:r>
              <a:rPr lang="en-US" altLang="zh-CN" sz="3200" b="1" dirty="0">
                <a:latin typeface="Britannic Bold" panose="020B0903060703020204" pitchFamily="34" charset="0"/>
                <a:ea typeface="微软雅黑" panose="020B0503020204020204" pitchFamily="34" charset="-122"/>
              </a:rPr>
              <a:t>                 ——</a:t>
            </a:r>
            <a:r>
              <a:rPr lang="zh-CN" altLang="en-US" sz="3200" b="1" dirty="0">
                <a:latin typeface="Britannic Bold" panose="020B0903060703020204" pitchFamily="34" charset="0"/>
                <a:ea typeface="微软雅黑" panose="020B0503020204020204" pitchFamily="34" charset="-122"/>
              </a:rPr>
              <a:t>客运场站和交通运输工具、</a:t>
            </a:r>
            <a:r>
              <a:rPr lang="en-US" altLang="zh-CN" sz="3200" b="1" dirty="0">
                <a:latin typeface="Britannic Bold" panose="020B0903060703020204" pitchFamily="34" charset="0"/>
                <a:ea typeface="微软雅黑" panose="020B0503020204020204" pitchFamily="34" charset="-122"/>
              </a:rPr>
              <a:t>       </a:t>
            </a:r>
            <a:endParaRPr lang="en-US" altLang="zh-CN" sz="3200" b="1" dirty="0">
              <a:latin typeface="Britannic Bold" panose="020B0903060703020204" pitchFamily="34" charset="0"/>
              <a:ea typeface="微软雅黑" panose="020B0503020204020204" pitchFamily="34" charset="-122"/>
            </a:endParaRPr>
          </a:p>
          <a:p>
            <a:pPr algn="ctr"/>
            <a:r>
              <a:rPr lang="en-US" altLang="zh-CN" sz="3200" b="1" dirty="0">
                <a:latin typeface="Britannic Bold" panose="020B0903060703020204" pitchFamily="34" charset="0"/>
                <a:ea typeface="微软雅黑" panose="020B0503020204020204" pitchFamily="34" charset="-122"/>
              </a:rPr>
              <a:t>                   </a:t>
            </a:r>
            <a:r>
              <a:rPr lang="zh-CN" altLang="en-US" sz="3200" b="1" dirty="0">
                <a:latin typeface="Britannic Bold" panose="020B0903060703020204" pitchFamily="34" charset="0"/>
                <a:ea typeface="微软雅黑" panose="020B0503020204020204" pitchFamily="34" charset="-122"/>
              </a:rPr>
              <a:t>交通管控与应急运输保障</a:t>
            </a:r>
            <a:endParaRPr lang="zh-CN" altLang="en-US" sz="3200" b="1" dirty="0">
              <a:latin typeface="Britannic Bold" panose="020B0903060703020204" pitchFamily="34" charset="0"/>
              <a:ea typeface="微软雅黑" panose="020B0503020204020204" pitchFamily="34" charset="-122"/>
            </a:endParaRPr>
          </a:p>
        </p:txBody>
      </p:sp>
      <p:sp>
        <p:nvSpPr>
          <p:cNvPr id="14" name="Rectangle 7"/>
          <p:cNvSpPr>
            <a:spLocks noChangeArrowheads="1"/>
          </p:cNvSpPr>
          <p:nvPr/>
        </p:nvSpPr>
        <p:spPr bwMode="auto">
          <a:xfrm>
            <a:off x="6383301" y="5013336"/>
            <a:ext cx="3002280" cy="521970"/>
          </a:xfrm>
          <a:prstGeom prst="rect">
            <a:avLst/>
          </a:prstGeom>
          <a:noFill/>
          <a:ln w="9525">
            <a:noFill/>
            <a:miter lim="800000"/>
          </a:ln>
        </p:spPr>
        <p:txBody>
          <a:bodyPr wrap="none">
            <a:spAutoFit/>
          </a:bodyPr>
          <a:lstStyle/>
          <a:p>
            <a:pPr algn="ctr"/>
            <a:r>
              <a:rPr lang="en-US" altLang="zh-CN" sz="2800" b="1" dirty="0">
                <a:solidFill>
                  <a:srgbClr val="054682"/>
                </a:solidFill>
                <a:latin typeface="微软雅黑" panose="020B0503020204020204" pitchFamily="34" charset="-122"/>
                <a:ea typeface="微软雅黑" panose="020B0503020204020204" pitchFamily="34" charset="-122"/>
              </a:rPr>
              <a:t>2022</a:t>
            </a:r>
            <a:r>
              <a:rPr lang="zh-CN" altLang="en-US" sz="2800" b="1" dirty="0">
                <a:solidFill>
                  <a:srgbClr val="054682"/>
                </a:solidFill>
                <a:latin typeface="微软雅黑" panose="020B0503020204020204" pitchFamily="34" charset="-122"/>
                <a:ea typeface="微软雅黑" panose="020B0503020204020204" pitchFamily="34" charset="-122"/>
              </a:rPr>
              <a:t>年</a:t>
            </a:r>
            <a:r>
              <a:rPr lang="en-US" altLang="zh-CN" sz="2800" b="1" dirty="0">
                <a:solidFill>
                  <a:srgbClr val="054682"/>
                </a:solidFill>
                <a:latin typeface="微软雅黑" panose="020B0503020204020204" pitchFamily="34" charset="-122"/>
                <a:ea typeface="微软雅黑" panose="020B0503020204020204" pitchFamily="34" charset="-122"/>
              </a:rPr>
              <a:t>11</a:t>
            </a:r>
            <a:r>
              <a:rPr lang="zh-CN" altLang="en-US" sz="2800" b="1" dirty="0">
                <a:solidFill>
                  <a:srgbClr val="054682"/>
                </a:solidFill>
                <a:latin typeface="微软雅黑" panose="020B0503020204020204" pitchFamily="34" charset="-122"/>
                <a:ea typeface="微软雅黑" panose="020B0503020204020204" pitchFamily="34" charset="-122"/>
              </a:rPr>
              <a:t>月</a:t>
            </a:r>
            <a:r>
              <a:rPr lang="en-US" altLang="zh-CN" sz="2800" b="1" dirty="0">
                <a:solidFill>
                  <a:srgbClr val="054682"/>
                </a:solidFill>
                <a:latin typeface="微软雅黑" panose="020B0503020204020204" pitchFamily="34" charset="-122"/>
                <a:ea typeface="微软雅黑" panose="020B0503020204020204" pitchFamily="34" charset="-122"/>
              </a:rPr>
              <a:t>29</a:t>
            </a:r>
            <a:r>
              <a:rPr lang="zh-CN" altLang="en-US" sz="2800" b="1" dirty="0">
                <a:solidFill>
                  <a:srgbClr val="054682"/>
                </a:solidFill>
                <a:latin typeface="微软雅黑" panose="020B0503020204020204" pitchFamily="34" charset="-122"/>
                <a:ea typeface="微软雅黑" panose="020B0503020204020204" pitchFamily="34" charset="-122"/>
              </a:rPr>
              <a:t>日</a:t>
            </a:r>
            <a:endParaRPr lang="zh-CN" altLang="en-US" sz="2800" b="1" dirty="0">
              <a:solidFill>
                <a:srgbClr val="054682"/>
              </a:solidFill>
              <a:latin typeface="微软雅黑" panose="020B0503020204020204" pitchFamily="34" charset="-122"/>
              <a:ea typeface="微软雅黑" panose="020B0503020204020204" pitchFamily="34" charset="-122"/>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gn="l">
              <a:lnSpc>
                <a:spcPct val="100000"/>
              </a:lnSpc>
              <a:spcBef>
                <a:spcPts val="0"/>
              </a:spcBef>
              <a:spcAft>
                <a:spcPts val="0"/>
              </a:spcAft>
              <a:buSzPct val="100000"/>
              <a:buNone/>
            </a:pPr>
            <a:r>
              <a:rPr lang="zh-CN" altLang="en-US" sz="3200" b="1" spc="160" dirty="0">
                <a:solidFill>
                  <a:schemeClr val="accent1"/>
                </a:solidFill>
                <a:uFillTx/>
                <a:latin typeface="微软雅黑" panose="020B0503020204020204" pitchFamily="34" charset="-122"/>
                <a:ea typeface="微软雅黑" panose="020B0503020204020204" pitchFamily="34" charset="-122"/>
              </a:rPr>
              <a:t>二、</a:t>
            </a:r>
            <a:r>
              <a:rPr lang="zh-CN" altLang="en-US" sz="3200" b="1" spc="160" dirty="0">
                <a:solidFill>
                  <a:schemeClr val="accent1"/>
                </a:solidFill>
                <a:uFillTx/>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uFillTx/>
              <a:latin typeface="微软雅黑" panose="020B0503020204020204" pitchFamily="34" charset="-122"/>
              <a:ea typeface="微软雅黑" panose="020B0503020204020204" pitchFamily="34" charset="-122"/>
            </a:endParaRPr>
          </a:p>
        </p:txBody>
      </p:sp>
      <p:sp>
        <p:nvSpPr>
          <p:cNvPr id="3" name="矩形 2"/>
          <p:cNvSpPr/>
          <p:nvPr/>
        </p:nvSpPr>
        <p:spPr>
          <a:xfrm>
            <a:off x="1775460" y="3426460"/>
            <a:ext cx="4625975" cy="2691765"/>
          </a:xfrm>
          <a:prstGeom prst="rect">
            <a:avLst/>
          </a:prstGeom>
        </p:spPr>
        <p:txBody>
          <a:bodyPr wrap="square">
            <a:spAutoFit/>
          </a:bodyPr>
          <a:lstStyle/>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道路客运</a:t>
            </a:r>
            <a:r>
              <a:rPr lang="en-US" altLang="zh-CN"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en-US" altLang="zh-CN" sz="2000" dirty="0">
                <a:latin typeface="微软雅黑" panose="020B0503020204020204" pitchFamily="34" charset="-122"/>
                <a:ea typeface="微软雅黑" panose="020B0503020204020204" pitchFamily="34" charset="-122"/>
              </a:rPr>
              <a:t>密切接触者、入境人员转运                                  </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城市公共汽电车</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城市轨道交通</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出租汽车（含网约车）</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6878320" y="3430270"/>
            <a:ext cx="3260090" cy="2245360"/>
          </a:xfrm>
          <a:prstGeom prst="rect">
            <a:avLst/>
          </a:prstGeom>
        </p:spPr>
        <p:txBody>
          <a:bodyPr wrap="square">
            <a:spAutoFit/>
          </a:bodyPr>
          <a:lstStyle/>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sym typeface="+mn-ea"/>
              </a:rPr>
              <a:t>水路客运站</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sym typeface="+mn-ea"/>
              </a:rPr>
              <a:t>汽车租赁</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sym typeface="+mn-ea"/>
              </a:rPr>
              <a:t>互联网租赁自行车</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机动车维修</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pPr marL="457200" indent="-457200" eaLnBrk="1" latinLnBrk="0" hangingPunct="1">
              <a:lnSpc>
                <a:spcPct val="120000"/>
              </a:lnSpc>
              <a:spcAft>
                <a:spcPts val="600"/>
              </a:spcAft>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机动车驾驶员培训</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991995" y="2708910"/>
            <a:ext cx="8047990" cy="460375"/>
          </a:xfrm>
          <a:prstGeom prst="rect">
            <a:avLst/>
          </a:prstGeom>
          <a:noFill/>
        </p:spPr>
        <p:txBody>
          <a:bodyPr wrap="square" rtlCol="0" anchor="t">
            <a:spAutoFit/>
          </a:bodyPr>
          <a:lstStyle/>
          <a:p>
            <a:pPr marL="0" lvl="0" indent="0" algn="l" fontAlgn="ctr">
              <a:lnSpc>
                <a:spcPct val="120000"/>
              </a:lnSpc>
              <a:spcBef>
                <a:spcPts val="0"/>
              </a:spcBef>
              <a:spcAft>
                <a:spcPts val="800"/>
              </a:spcAft>
              <a:buSzPct val="100000"/>
              <a:buFont typeface="+mj-lt"/>
            </a:pPr>
            <a:r>
              <a:rPr lang="zh-CN" altLang="en-US"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《客运场站和交通运输工具新冠肺炎疫情防控工作指南（第九版）》</a:t>
            </a:r>
            <a:endParaRPr lang="zh-CN" altLang="en-US"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nSpc>
                <a:spcPct val="100000"/>
              </a:lnSpc>
              <a:spcBef>
                <a:spcPts val="0"/>
              </a:spcBef>
              <a:spcAft>
                <a:spcPts val="0"/>
              </a:spcAft>
              <a:buSzPct val="100000"/>
              <a:buNone/>
            </a:pPr>
            <a:r>
              <a:rPr lang="zh-CN" altLang="en-US" sz="3200" b="1" spc="160" dirty="0">
                <a:solidFill>
                  <a:schemeClr val="accent1"/>
                </a:solidFill>
                <a:latin typeface="微软雅黑" panose="020B0503020204020204" pitchFamily="34" charset="-122"/>
                <a:ea typeface="微软雅黑" panose="020B0503020204020204" pitchFamily="34" charset="-122"/>
              </a:rPr>
              <a:t>二、</a:t>
            </a:r>
            <a:r>
              <a:rPr lang="zh-CN" altLang="en-US" sz="3200" b="1" spc="160" dirty="0">
                <a:solidFill>
                  <a:schemeClr val="accent1"/>
                </a:solidFill>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967740" y="2707640"/>
            <a:ext cx="5532755" cy="34366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常态化疫情防控要求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清洁消毒</a:t>
            </a:r>
            <a:r>
              <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：对客运场站乘客接触设备设施、接触区域、工作人员接触区域、交通运输工具每日进行</a:t>
            </a:r>
            <a:r>
              <a:rPr alt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次消毒；</a:t>
            </a:r>
            <a:r>
              <a:rPr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卫生间保证水龙头等供水设施正常工作，定期向地漏加水，每次加水350ml</a:t>
            </a:r>
            <a:endParaRPr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通风换气</a:t>
            </a:r>
            <a:r>
              <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：客运场站和交通运输工具每日进行</a:t>
            </a:r>
            <a:r>
              <a:rPr alt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次通风换气</a:t>
            </a:r>
            <a:endPar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2" name="图片 101"/>
          <p:cNvPicPr/>
          <p:nvPr/>
        </p:nvPicPr>
        <p:blipFill>
          <a:blip r:embed="rId13"/>
          <a:stretch>
            <a:fillRect/>
          </a:stretch>
        </p:blipFill>
        <p:spPr>
          <a:xfrm>
            <a:off x="6672580" y="3140710"/>
            <a:ext cx="3607435" cy="2167890"/>
          </a:xfrm>
          <a:prstGeom prst="rect">
            <a:avLst/>
          </a:prstGeom>
          <a:noFill/>
          <a:ln w="9525">
            <a:noFill/>
          </a:ln>
        </p:spPr>
      </p:pic>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gn="l">
              <a:lnSpc>
                <a:spcPct val="100000"/>
              </a:lnSpc>
              <a:spcBef>
                <a:spcPts val="0"/>
              </a:spcBef>
              <a:spcAft>
                <a:spcPts val="0"/>
              </a:spcAft>
              <a:buSzPct val="100000"/>
              <a:buNone/>
            </a:pPr>
            <a:r>
              <a:rPr lang="zh-CN" altLang="en-US" sz="3200" b="1" spc="160" dirty="0">
                <a:solidFill>
                  <a:schemeClr val="accent1"/>
                </a:solidFill>
                <a:uFillTx/>
                <a:latin typeface="微软雅黑" panose="020B0503020204020204" pitchFamily="34" charset="-122"/>
                <a:ea typeface="微软雅黑" panose="020B0503020204020204" pitchFamily="34" charset="-122"/>
              </a:rPr>
              <a:t>二、</a:t>
            </a:r>
            <a:r>
              <a:rPr lang="zh-CN" altLang="en-US" sz="3200" b="1" spc="160" dirty="0">
                <a:solidFill>
                  <a:schemeClr val="accent1"/>
                </a:solidFill>
                <a:uFillTx/>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1271905" y="3054350"/>
            <a:ext cx="5532755" cy="252158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常态化疫情防控要求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运输组织</a:t>
            </a:r>
            <a:r>
              <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在进站口、售票窗口</a:t>
            </a: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检票口等部位设置“一米线”标识，组织乘客有序排队</a:t>
            </a: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；不安排同一司乘人员、车辆为入境人员、密切接触者等高风险人员和其他社会公众交叉提供服务</a:t>
            </a:r>
            <a:endPar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3"/>
          <a:stretch>
            <a:fillRect/>
          </a:stretch>
        </p:blipFill>
        <p:spPr>
          <a:xfrm>
            <a:off x="7464425" y="2636520"/>
            <a:ext cx="2755900" cy="3069590"/>
          </a:xfrm>
          <a:prstGeom prst="rect">
            <a:avLst/>
          </a:prstGeom>
        </p:spPr>
      </p:pic>
    </p:spTree>
    <p:custDataLst>
      <p:tags r:id="rId1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nSpc>
                <a:spcPct val="100000"/>
              </a:lnSpc>
              <a:spcBef>
                <a:spcPts val="0"/>
              </a:spcBef>
              <a:spcAft>
                <a:spcPts val="0"/>
              </a:spcAft>
              <a:buSzPct val="100000"/>
              <a:buNone/>
            </a:pPr>
            <a:r>
              <a:rPr lang="zh-CN" altLang="en-US" sz="3200" b="1" spc="160" dirty="0">
                <a:solidFill>
                  <a:schemeClr val="accent1"/>
                </a:solidFill>
                <a:latin typeface="微软雅黑" panose="020B0503020204020204" pitchFamily="34" charset="-122"/>
                <a:ea typeface="微软雅黑" panose="020B0503020204020204" pitchFamily="34" charset="-122"/>
              </a:rPr>
              <a:t>二、</a:t>
            </a:r>
            <a:r>
              <a:rPr lang="zh-CN" altLang="en-US" sz="3200" b="1" spc="160" dirty="0">
                <a:solidFill>
                  <a:schemeClr val="accent1"/>
                </a:solidFill>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1271905" y="3054350"/>
            <a:ext cx="5532755" cy="252158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常态化疫情防控要求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lvl="0" indent="-355600" algn="l" fontAlgn="ctr">
              <a:lnSpc>
                <a:spcPct val="120000"/>
              </a:lnSpc>
              <a:spcBef>
                <a:spcPts val="0"/>
              </a:spcBef>
              <a:spcAft>
                <a:spcPts val="800"/>
              </a:spcAft>
              <a:buClrTx/>
              <a:buSzTx/>
              <a:buFont typeface="Arial" panose="020B0604020202020204" pitchFamily="34" charset="0"/>
              <a:buChar char="•"/>
            </a:pPr>
            <a:r>
              <a:rPr lang="zh-CN"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人员防护与健康监测</a:t>
            </a:r>
            <a:r>
              <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：乘客按规定戴口罩、测量体温、查验健康码；工作人员戴口罩、戴一次性手套（驾驶员除外）、每日开展健康监测、每周2次核酸检测、疫苗“应接尽接”</a:t>
            </a:r>
            <a:endPar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1" name="图片 100"/>
          <p:cNvPicPr/>
          <p:nvPr/>
        </p:nvPicPr>
        <p:blipFill>
          <a:blip r:embed="rId13"/>
          <a:stretch>
            <a:fillRect/>
          </a:stretch>
        </p:blipFill>
        <p:spPr>
          <a:xfrm>
            <a:off x="7004050" y="3054350"/>
            <a:ext cx="3507740" cy="2477135"/>
          </a:xfrm>
          <a:prstGeom prst="rect">
            <a:avLst/>
          </a:prstGeom>
          <a:noFill/>
          <a:ln w="9525">
            <a:noFill/>
          </a:ln>
        </p:spPr>
      </p:pic>
    </p:spTree>
    <p:custDataLst>
      <p:tags r:id="rId1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nSpc>
                <a:spcPct val="100000"/>
              </a:lnSpc>
              <a:spcBef>
                <a:spcPts val="0"/>
              </a:spcBef>
              <a:spcAft>
                <a:spcPts val="0"/>
              </a:spcAft>
              <a:buSzPct val="100000"/>
              <a:buNone/>
            </a:pPr>
            <a:r>
              <a:rPr lang="zh-CN" altLang="en-US" sz="3200" b="1" spc="160" dirty="0">
                <a:solidFill>
                  <a:schemeClr val="accent1"/>
                </a:solidFill>
                <a:latin typeface="微软雅黑" panose="020B0503020204020204" pitchFamily="34" charset="-122"/>
                <a:ea typeface="微软雅黑" panose="020B0503020204020204" pitchFamily="34" charset="-122"/>
              </a:rPr>
              <a:t>二、</a:t>
            </a:r>
            <a:r>
              <a:rPr lang="zh-CN" altLang="en-US" sz="3200" b="1" spc="160" dirty="0">
                <a:solidFill>
                  <a:schemeClr val="accent1"/>
                </a:solidFill>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938530" y="2529840"/>
            <a:ext cx="5803265" cy="3810000"/>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常态化疫情防控要求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eaLnBrk="1" latinLnBrk="0" hangingPunct="1">
              <a:lnSpc>
                <a:spcPct val="150000"/>
              </a:lnSpc>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应急管理：</a:t>
            </a:r>
            <a:r>
              <a:rPr lang="zh-CN" altLang="en-US" sz="2000">
                <a:latin typeface="微软雅黑" panose="020B0503020204020204" pitchFamily="34" charset="-122"/>
                <a:ea typeface="微软雅黑" panose="020B0503020204020204" pitchFamily="34" charset="-122"/>
                <a:sym typeface="+mn-ea"/>
              </a:rPr>
              <a:t>制定应急预案，明确乘客或工作人员出现症状或接报涉疫风险信息等情况应对处置措施，每年开展不少于1次演练，实现一线工作人员全覆盖</a:t>
            </a:r>
            <a:endParaRPr lang="zh-CN" altLang="en-US" sz="2000">
              <a:latin typeface="微软雅黑" panose="020B0503020204020204" pitchFamily="34" charset="-122"/>
              <a:ea typeface="微软雅黑" panose="020B0503020204020204" pitchFamily="34" charset="-122"/>
              <a:sym typeface="+mn-ea"/>
            </a:endParaRPr>
          </a:p>
          <a:p>
            <a:pPr marL="457200" indent="-457200" eaLnBrk="1" latinLnBrk="0" hangingPunct="1">
              <a:lnSpc>
                <a:spcPct val="150000"/>
              </a:lnSpc>
              <a:buFont typeface="Wingdings" panose="05000000000000000000" charset="0"/>
              <a:buChar char="l"/>
            </a:pPr>
            <a:r>
              <a:rPr lang="zh-CN" altLang="en-US" sz="2000" b="1">
                <a:solidFill>
                  <a:srgbClr val="FF0000"/>
                </a:solidFill>
                <a:latin typeface="微软雅黑" panose="020B0503020204020204" pitchFamily="34" charset="-122"/>
                <a:ea typeface="微软雅黑" panose="020B0503020204020204" pitchFamily="34" charset="-122"/>
                <a:sym typeface="+mn-ea"/>
              </a:rPr>
              <a:t>落地检</a:t>
            </a:r>
            <a:r>
              <a:rPr lang="zh-CN" altLang="en-US" sz="2000">
                <a:solidFill>
                  <a:srgbClr val="FF0000"/>
                </a:solidFill>
                <a:latin typeface="微软雅黑" panose="020B0503020204020204" pitchFamily="34" charset="-122"/>
                <a:ea typeface="微软雅黑" panose="020B0503020204020204" pitchFamily="34" charset="-122"/>
                <a:sym typeface="+mn-ea"/>
              </a:rPr>
              <a:t>：配合卫生健康、疾控等部门在客运站提供“落地检”场所，做好引导服务，便利跨省出行乘客开展“落地检”</a:t>
            </a:r>
            <a:endParaRPr lang="zh-CN" altLang="en-US" sz="2000">
              <a:solidFill>
                <a:srgbClr val="FF0000"/>
              </a:solidFill>
              <a:latin typeface="微软雅黑" panose="020B0503020204020204" pitchFamily="34" charset="-122"/>
              <a:ea typeface="微软雅黑" panose="020B0503020204020204" pitchFamily="34" charset="-122"/>
              <a:sym typeface="+mn-ea"/>
            </a:endParaRPr>
          </a:p>
          <a:p>
            <a:pPr marL="457200" indent="-457200" algn="l" eaLnBrk="1" latinLnBrk="0" hangingPunct="1">
              <a:lnSpc>
                <a:spcPct val="15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防疫宣传：</a:t>
            </a:r>
            <a:r>
              <a:rPr lang="zh-CN" altLang="en-US" sz="2000">
                <a:latin typeface="微软雅黑" panose="020B0503020204020204" pitchFamily="34" charset="-122"/>
                <a:ea typeface="微软雅黑" panose="020B0503020204020204" pitchFamily="34" charset="-122"/>
                <a:sym typeface="+mn-ea"/>
              </a:rPr>
              <a:t>通过广播、海报、电子屏、宣传栏等开展卫生防护知识宣传</a:t>
            </a:r>
            <a:endPar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3" name="图片 102"/>
          <p:cNvPicPr/>
          <p:nvPr/>
        </p:nvPicPr>
        <p:blipFill>
          <a:blip r:embed="rId13"/>
          <a:stretch>
            <a:fillRect/>
          </a:stretch>
        </p:blipFill>
        <p:spPr>
          <a:xfrm>
            <a:off x="6995160" y="3150235"/>
            <a:ext cx="4225925" cy="2371090"/>
          </a:xfrm>
          <a:prstGeom prst="rect">
            <a:avLst/>
          </a:prstGeom>
          <a:noFill/>
          <a:ln w="9525">
            <a:noFill/>
          </a:ln>
        </p:spPr>
      </p:pic>
    </p:spTree>
    <p:custDataLst>
      <p:tags r:id="rId1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nSpc>
                <a:spcPct val="100000"/>
              </a:lnSpc>
              <a:spcBef>
                <a:spcPts val="0"/>
              </a:spcBef>
              <a:spcAft>
                <a:spcPts val="0"/>
              </a:spcAft>
              <a:buSzPct val="100000"/>
              <a:buNone/>
            </a:pPr>
            <a:r>
              <a:rPr lang="zh-CN" altLang="en-US" sz="3200" b="1" spc="160" dirty="0">
                <a:solidFill>
                  <a:schemeClr val="accent1"/>
                </a:solidFill>
                <a:latin typeface="微软雅黑" panose="020B0503020204020204" pitchFamily="34" charset="-122"/>
                <a:ea typeface="微软雅黑" panose="020B0503020204020204" pitchFamily="34" charset="-122"/>
              </a:rPr>
              <a:t>二、</a:t>
            </a:r>
            <a:r>
              <a:rPr lang="zh-CN" altLang="en-US" sz="3200" b="1" spc="160" dirty="0">
                <a:solidFill>
                  <a:schemeClr val="accent1"/>
                </a:solidFill>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938530" y="2529840"/>
            <a:ext cx="5743575" cy="3810000"/>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风险区疫情防控要求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l" eaLnBrk="1" latinLnBrk="0" hangingPunct="1">
              <a:lnSpc>
                <a:spcPct val="15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运输组织管理</a:t>
            </a:r>
            <a:endParaRPr lang="zh-CN" altLang="en-US" sz="2000" b="1">
              <a:latin typeface="微软雅黑" panose="020B0503020204020204" pitchFamily="34" charset="-122"/>
              <a:ea typeface="微软雅黑" panose="020B0503020204020204" pitchFamily="34" charset="-122"/>
              <a:sym typeface="+mn-ea"/>
            </a:endParaRPr>
          </a:p>
          <a:p>
            <a:pPr marL="457200" indent="-457200" algn="l" eaLnBrk="1" latinLnBrk="0" hangingPunct="1">
              <a:lnSpc>
                <a:spcPct val="150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高风险区：</a:t>
            </a:r>
            <a:r>
              <a:rPr lang="zh-CN" altLang="en-US" sz="2000">
                <a:latin typeface="微软雅黑" panose="020B0503020204020204" pitchFamily="34" charset="-122"/>
                <a:ea typeface="微软雅黑" panose="020B0503020204020204" pitchFamily="34" charset="-122"/>
                <a:sym typeface="+mn-ea"/>
              </a:rPr>
              <a:t>客运站、汽车租赁门店、机动车维修机构、驾培机构暂停运营，城市轨道交通车站停止对外客运服务；城市公共汽电车和城市轨道交通线路绕行或甩站；客运车辆不进入高风险区上下客</a:t>
            </a:r>
            <a:endParaRPr lang="zh-CN" altLang="en-US" sz="2000">
              <a:latin typeface="微软雅黑" panose="020B0503020204020204" pitchFamily="34" charset="-122"/>
              <a:ea typeface="微软雅黑" panose="020B0503020204020204" pitchFamily="34" charset="-122"/>
              <a:sym typeface="+mn-ea"/>
            </a:endParaRPr>
          </a:p>
          <a:p>
            <a:pPr marL="457200" indent="-457200" algn="l" eaLnBrk="1" latinLnBrk="0" hangingPunct="1">
              <a:lnSpc>
                <a:spcPct val="150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低风险区</a:t>
            </a:r>
            <a:r>
              <a:rPr lang="zh-CN" altLang="en-US" sz="2000">
                <a:latin typeface="微软雅黑" panose="020B0503020204020204" pitchFamily="34" charset="-122"/>
                <a:ea typeface="微软雅黑" panose="020B0503020204020204" pitchFamily="34" charset="-122"/>
                <a:sym typeface="+mn-ea"/>
              </a:rPr>
              <a:t>：客运站占设计乘客最高聚集人数比例不超过50%；客车客座率不超过70%</a:t>
            </a:r>
            <a:endParaRPr lang="zh-CN" altLang="en-US" sz="2000">
              <a:latin typeface="微软雅黑" panose="020B0503020204020204" pitchFamily="34" charset="-122"/>
              <a:ea typeface="微软雅黑" panose="020B0503020204020204" pitchFamily="34" charset="-122"/>
              <a:sym typeface="+mn-ea"/>
            </a:endParaRPr>
          </a:p>
        </p:txBody>
      </p:sp>
      <p:pic>
        <p:nvPicPr>
          <p:cNvPr id="105" name="图片 104"/>
          <p:cNvPicPr/>
          <p:nvPr/>
        </p:nvPicPr>
        <p:blipFill>
          <a:blip r:embed="rId13"/>
          <a:stretch>
            <a:fillRect/>
          </a:stretch>
        </p:blipFill>
        <p:spPr>
          <a:xfrm>
            <a:off x="6682105" y="2564765"/>
            <a:ext cx="4483100" cy="3181350"/>
          </a:xfrm>
          <a:prstGeom prst="rect">
            <a:avLst/>
          </a:prstGeom>
          <a:noFill/>
          <a:ln w="9525">
            <a:noFill/>
          </a:ln>
        </p:spPr>
      </p:pic>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90000"/>
          </a:bodyPr>
          <a:lstStyle/>
          <a:p>
            <a:pPr marL="0" indent="0">
              <a:lnSpc>
                <a:spcPct val="100000"/>
              </a:lnSpc>
              <a:spcBef>
                <a:spcPts val="0"/>
              </a:spcBef>
              <a:spcAft>
                <a:spcPts val="0"/>
              </a:spcAft>
              <a:buSzPct val="100000"/>
              <a:buNone/>
            </a:pPr>
            <a:r>
              <a:rPr lang="zh-CN" altLang="en-US" sz="3200" b="1" spc="160" dirty="0">
                <a:solidFill>
                  <a:schemeClr val="accent1"/>
                </a:solidFill>
                <a:latin typeface="微软雅黑" panose="020B0503020204020204" pitchFamily="34" charset="-122"/>
                <a:ea typeface="微软雅黑" panose="020B0503020204020204" pitchFamily="34" charset="-122"/>
              </a:rPr>
              <a:t>二、</a:t>
            </a:r>
            <a:r>
              <a:rPr lang="zh-CN" altLang="en-US" sz="3200" b="1" spc="160" dirty="0">
                <a:solidFill>
                  <a:schemeClr val="accent1"/>
                </a:solidFill>
                <a:latin typeface="微软雅黑" panose="020B0503020204020204" pitchFamily="34" charset="-122"/>
                <a:ea typeface="微软雅黑" panose="020B0503020204020204" pitchFamily="34" charset="-122"/>
                <a:sym typeface="+mn-ea"/>
              </a:rPr>
              <a:t>客运场站和交通运输工具疫情防控要求</a:t>
            </a:r>
            <a:endParaRPr lang="zh-CN" altLang="en-US" sz="3200" b="1" spc="160" dirty="0">
              <a:solidFill>
                <a:schemeClr val="accen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12"/>
            </p:custDataLst>
          </p:nvPr>
        </p:nvSpPr>
        <p:spPr>
          <a:xfrm>
            <a:off x="938530" y="2529840"/>
            <a:ext cx="5743575" cy="38100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风险区疫情防控要求</a:t>
            </a:r>
            <a:endParaRPr lang="zh-CN"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l" eaLnBrk="1" latinLnBrk="0" hangingPunct="1">
              <a:lnSpc>
                <a:spcPct val="150000"/>
              </a:lnSpc>
              <a:buClrTx/>
              <a:buSzTx/>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清洁消毒：</a:t>
            </a:r>
            <a:r>
              <a:rPr lang="zh-CN" altLang="en-US" sz="2000">
                <a:latin typeface="微软雅黑" panose="020B0503020204020204" pitchFamily="34" charset="-122"/>
                <a:ea typeface="微软雅黑" panose="020B0503020204020204" pitchFamily="34" charset="-122"/>
                <a:sym typeface="+mn-ea"/>
              </a:rPr>
              <a:t>提高至每日</a:t>
            </a:r>
            <a:r>
              <a:rPr altLang="zh-CN" sz="2000">
                <a:latin typeface="微软雅黑" panose="020B0503020204020204" pitchFamily="34" charset="-122"/>
                <a:ea typeface="微软雅黑" panose="020B0503020204020204" pitchFamily="34" charset="-122"/>
                <a:sym typeface="+mn-ea"/>
              </a:rPr>
              <a:t>2</a:t>
            </a:r>
            <a:r>
              <a:rPr lang="zh-CN" altLang="en-US" sz="2000">
                <a:latin typeface="微软雅黑" panose="020B0503020204020204" pitchFamily="34" charset="-122"/>
                <a:ea typeface="微软雅黑" panose="020B0503020204020204" pitchFamily="34" charset="-122"/>
                <a:sym typeface="+mn-ea"/>
              </a:rPr>
              <a:t>次（城市轨道交通另有规定）</a:t>
            </a:r>
            <a:endParaRPr lang="zh-CN" altLang="en-US" sz="2000" b="1" dirty="0">
              <a:latin typeface="微软雅黑" panose="020B0503020204020204" pitchFamily="34" charset="-122"/>
              <a:ea typeface="微软雅黑" panose="020B0503020204020204" pitchFamily="34" charset="-122"/>
              <a:sym typeface="+mn-ea"/>
            </a:endParaRPr>
          </a:p>
          <a:p>
            <a:pPr marL="457200" indent="-457200" eaLnBrk="1" latinLnBrk="0" hangingPunct="1">
              <a:lnSpc>
                <a:spcPct val="150000"/>
              </a:lnSpc>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工作人员健康监测</a:t>
            </a:r>
            <a:r>
              <a:rPr lang="zh-CN" altLang="en-US" sz="2000">
                <a:latin typeface="微软雅黑" panose="020B0503020204020204" pitchFamily="34" charset="-122"/>
                <a:ea typeface="微软雅黑" panose="020B0503020204020204" pitchFamily="34" charset="-122"/>
                <a:sym typeface="+mn-ea"/>
              </a:rPr>
              <a:t>：执行健康状况“日报告”“零报告”制度</a:t>
            </a:r>
            <a:endParaRPr lang="zh-CN" altLang="en-US" sz="2000" dirty="0">
              <a:latin typeface="微软雅黑" panose="020B0503020204020204" pitchFamily="34" charset="-122"/>
              <a:ea typeface="微软雅黑" panose="020B0503020204020204" pitchFamily="34" charset="-122"/>
              <a:sym typeface="+mn-ea"/>
            </a:endParaRPr>
          </a:p>
          <a:p>
            <a:pPr marL="457200" indent="-457200" eaLnBrk="1" latinLnBrk="0" hangingPunct="1">
              <a:lnSpc>
                <a:spcPct val="150000"/>
              </a:lnSpc>
              <a:buFont typeface="Wingdings" panose="05000000000000000000" charset="0"/>
              <a:buChar char="l"/>
            </a:pPr>
            <a:r>
              <a:rPr lang="zh-CN" altLang="en-US" sz="2000" b="1">
                <a:latin typeface="微软雅黑" panose="020B0503020204020204" pitchFamily="34" charset="-122"/>
                <a:ea typeface="微软雅黑" panose="020B0503020204020204" pitchFamily="34" charset="-122"/>
                <a:sym typeface="+mn-ea"/>
              </a:rPr>
              <a:t>乘客核酸检测阴性证明查验</a:t>
            </a:r>
            <a:r>
              <a:rPr lang="zh-CN" altLang="en-US" sz="2000">
                <a:latin typeface="微软雅黑" panose="020B0503020204020204" pitchFamily="34" charset="-122"/>
                <a:ea typeface="微软雅黑" panose="020B0503020204020204" pitchFamily="34" charset="-122"/>
                <a:sym typeface="+mn-ea"/>
              </a:rPr>
              <a:t>：查验乘坐客车、</a:t>
            </a:r>
            <a:r>
              <a:rPr lang="zh-CN" altLang="en-US" sz="2000">
                <a:solidFill>
                  <a:srgbClr val="FF0000"/>
                </a:solidFill>
                <a:latin typeface="微软雅黑" panose="020B0503020204020204" pitchFamily="34" charset="-122"/>
                <a:ea typeface="微软雅黑" panose="020B0503020204020204" pitchFamily="34" charset="-122"/>
                <a:sym typeface="+mn-ea"/>
              </a:rPr>
              <a:t>公交、出租车</a:t>
            </a:r>
            <a:r>
              <a:rPr lang="zh-CN" altLang="en-US" sz="2000">
                <a:latin typeface="微软雅黑" panose="020B0503020204020204" pitchFamily="34" charset="-122"/>
                <a:ea typeface="微软雅黑" panose="020B0503020204020204" pitchFamily="34" charset="-122"/>
                <a:sym typeface="+mn-ea"/>
              </a:rPr>
              <a:t>跨城出行旅客</a:t>
            </a:r>
            <a:r>
              <a:rPr altLang="zh-CN" sz="2000">
                <a:latin typeface="微软雅黑" panose="020B0503020204020204" pitchFamily="34" charset="-122"/>
                <a:ea typeface="微软雅黑" panose="020B0503020204020204" pitchFamily="34" charset="-122"/>
                <a:sym typeface="+mn-ea"/>
              </a:rPr>
              <a:t>48</a:t>
            </a:r>
            <a:r>
              <a:rPr lang="zh-CN" altLang="en-US" sz="2000">
                <a:latin typeface="微软雅黑" panose="020B0503020204020204" pitchFamily="34" charset="-122"/>
                <a:ea typeface="微软雅黑" panose="020B0503020204020204" pitchFamily="34" charset="-122"/>
                <a:sym typeface="+mn-ea"/>
              </a:rPr>
              <a:t>小时核酸检测阴性证明</a:t>
            </a:r>
            <a:endParaRPr lang="zh-CN" altLang="en-US" sz="2000">
              <a:latin typeface="微软雅黑" panose="020B0503020204020204" pitchFamily="34" charset="-122"/>
              <a:ea typeface="微软雅黑" panose="020B0503020204020204" pitchFamily="34" charset="-122"/>
              <a:sym typeface="+mn-ea"/>
            </a:endParaRPr>
          </a:p>
        </p:txBody>
      </p:sp>
      <p:pic>
        <p:nvPicPr>
          <p:cNvPr id="104" name="图片 103"/>
          <p:cNvPicPr/>
          <p:nvPr/>
        </p:nvPicPr>
        <p:blipFill>
          <a:blip r:embed="rId13"/>
          <a:stretch>
            <a:fillRect/>
          </a:stretch>
        </p:blipFill>
        <p:spPr>
          <a:xfrm>
            <a:off x="8010525" y="2708910"/>
            <a:ext cx="2371725" cy="3124835"/>
          </a:xfrm>
          <a:prstGeom prst="rect">
            <a:avLst/>
          </a:prstGeom>
          <a:noFill/>
          <a:ln w="9525">
            <a:noFill/>
          </a:ln>
        </p:spPr>
      </p:pic>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8081" y="2984813"/>
            <a:ext cx="7040880" cy="645160"/>
          </a:xfrm>
          <a:prstGeom prst="rect">
            <a:avLst/>
          </a:prstGeom>
          <a:noFill/>
        </p:spPr>
        <p:txBody>
          <a:bodyPr wrap="none" rtlCol="0">
            <a:spAutoFit/>
          </a:bodyPr>
          <a:lstStyle/>
          <a:p>
            <a:pPr algn="ctr"/>
            <a:r>
              <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rPr>
              <a:t>交通管控与应急运输保障工作要求</a:t>
            </a:r>
            <a:endPar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endParaRPr>
          </a:p>
        </p:txBody>
      </p:sp>
      <p:sp>
        <p:nvSpPr>
          <p:cNvPr id="3" name="椭圆 2"/>
          <p:cNvSpPr/>
          <p:nvPr/>
        </p:nvSpPr>
        <p:spPr>
          <a:xfrm>
            <a:off x="666712" y="2714619"/>
            <a:ext cx="1928826" cy="1184953"/>
          </a:xfrm>
          <a:prstGeom prst="ellipse">
            <a:avLst/>
          </a:prstGeom>
          <a:solidFill>
            <a:srgbClr val="054682"/>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a:t>三</a:t>
            </a:r>
            <a:endParaRPr lang="zh-CN" altLang="en-US" sz="8000" b="1" dirty="0"/>
          </a:p>
        </p:txBody>
      </p:sp>
      <p:cxnSp>
        <p:nvCxnSpPr>
          <p:cNvPr id="6" name="直接连接符 5"/>
          <p:cNvCxnSpPr/>
          <p:nvPr/>
        </p:nvCxnSpPr>
        <p:spPr>
          <a:xfrm>
            <a:off x="1595406" y="3856040"/>
            <a:ext cx="9858444" cy="1588"/>
          </a:xfrm>
          <a:prstGeom prst="line">
            <a:avLst/>
          </a:prstGeom>
          <a:ln w="57150">
            <a:solidFill>
              <a:srgbClr val="054682"/>
            </a:solidFill>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
          <p:cNvGrpSpPr/>
          <p:nvPr>
            <p:custDataLst>
              <p:tags r:id="rId1"/>
            </p:custDataLst>
          </p:nvPr>
        </p:nvGrpSpPr>
        <p:grpSpPr>
          <a:xfrm>
            <a:off x="457200" y="457200"/>
            <a:ext cx="11277600" cy="5943600"/>
            <a:chOff x="720" y="720"/>
            <a:chExt cx="17760" cy="9360"/>
          </a:xfrm>
        </p:grpSpPr>
        <p:sp>
          <p:nvSpPr>
            <p:cNvPr id="10" name="图形 11"/>
            <p:cNvSpPr/>
            <p:nvPr>
              <p:custDataLst>
                <p:tags r:id="rId2"/>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3"/>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4"/>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5"/>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6"/>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7"/>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8"/>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9"/>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0"/>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1"/>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2"/>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3"/>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4"/>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5"/>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6"/>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7"/>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8"/>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endParaRPr>
          </a:p>
        </p:txBody>
      </p:sp>
      <p:sp>
        <p:nvSpPr>
          <p:cNvPr id="3" name="Title 6"/>
          <p:cNvSpPr txBox="1"/>
          <p:nvPr>
            <p:custDataLst>
              <p:tags r:id="rId19"/>
            </p:custDataLst>
          </p:nvPr>
        </p:nvSpPr>
        <p:spPr>
          <a:xfrm>
            <a:off x="1092200" y="2068830"/>
            <a:ext cx="10007600" cy="3493770"/>
          </a:xfrm>
          <a:prstGeom prst="rect">
            <a:avLst/>
          </a:prstGeom>
          <a:noFill/>
          <a:ln w="3175">
            <a:noFill/>
            <a:prstDash val="dash"/>
          </a:ln>
        </p:spPr>
        <p:txBody>
          <a:bodyPr wrap="square" lIns="63500" tIns="25400" rIns="63500" bIns="25400"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algn="l" fontAlgn="ctr">
              <a:lnSpc>
                <a:spcPct val="120000"/>
              </a:lnSpc>
              <a:spcBef>
                <a:spcPts val="0"/>
              </a:spcBef>
              <a:spcAft>
                <a:spcPts val="800"/>
              </a:spcAft>
              <a:buClrTx/>
              <a:buSzTx/>
              <a:buFont typeface="+mj-lt"/>
            </a:pPr>
            <a:r>
              <a:rPr lang="zh-CN" altLang="en-US" sz="2000" b="1" spc="1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《应对新冠肺炎疫情交通管控与运输保障工作指南（第五版）》主要修订内容</a:t>
            </a:r>
            <a:endParaRPr lang="zh-CN" altLang="en-US" sz="2000" b="1" spc="1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完善工作原则</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道路交通管控要点中，及时开展公路防疫检查点评估，对于点位设置不合理、防疫效果不明显、车辆拥堵严重的公路防疫检查点，积极推动“应撤尽撤”“能撤尽撤”</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从事跨省运输作业的，配合属地做好</a:t>
            </a:r>
            <a:r>
              <a:rPr alt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落地检</a:t>
            </a:r>
            <a:r>
              <a:rPr alt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补充关闭高速公路和普通公路、暂停客运站和道路客运运营等应按照《规范交通物流基础设施关停关闭和运输服务限制运行工作指南》要求履行报批程序</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完善封闭区域重点物资运输保障的工作要点</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algn="l" fontAlgn="ctr">
              <a:lnSpc>
                <a:spcPct val="120000"/>
              </a:lnSpc>
              <a:spcBef>
                <a:spcPts val="0"/>
              </a:spcBef>
              <a:spcAft>
                <a:spcPts val="800"/>
              </a:spcAft>
              <a:buClrTx/>
              <a:buSzTx/>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更新密切接触者、滞留人员等重点人员转运组织管理相关要求</a:t>
            </a:r>
            <a:endPar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11860" y="1844675"/>
            <a:ext cx="10327640" cy="444690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eaLnBrk="1" latinLnBrk="0" hangingPunct="1">
              <a:lnSpc>
                <a:spcPct val="120000"/>
              </a:lnSpc>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工作原则</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分级分类</a:t>
            </a:r>
            <a:r>
              <a:rPr lang="zh-CN" altLang="en-US" sz="2000">
                <a:latin typeface="微软雅黑" panose="020B0503020204020204" pitchFamily="34" charset="-122"/>
                <a:ea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sym typeface="+mn-ea"/>
              </a:rPr>
              <a:t>根据疫情风险不同级别，以及封闭管理不同场景，有针对性地制定实施交通管控与运输保障措施，防止</a:t>
            </a:r>
            <a:r>
              <a:rPr altLang="zh-CN" sz="2000">
                <a:solidFill>
                  <a:schemeClr val="tx1"/>
                </a:solidFill>
                <a:latin typeface="微软雅黑" panose="020B0503020204020204" pitchFamily="34" charset="-122"/>
                <a:ea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sym typeface="+mn-ea"/>
              </a:rPr>
              <a:t>一刀切</a:t>
            </a:r>
            <a:r>
              <a:rPr altLang="zh-CN" sz="2000">
                <a:solidFill>
                  <a:schemeClr val="tx1"/>
                </a:solidFill>
                <a:latin typeface="微软雅黑" panose="020B0503020204020204" pitchFamily="34" charset="-122"/>
                <a:ea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sym typeface="+mn-ea"/>
              </a:rPr>
              <a:t>简单化管控</a:t>
            </a:r>
            <a:endParaRPr lang="en-US" altLang="zh-CN"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科学精准</a:t>
            </a:r>
            <a:r>
              <a:rPr lang="zh-CN" altLang="en-US" sz="2000">
                <a:solidFill>
                  <a:schemeClr val="tx1"/>
                </a:solidFill>
                <a:latin typeface="微软雅黑" panose="020B0503020204020204" pitchFamily="34" charset="-122"/>
                <a:ea typeface="微软雅黑" panose="020B0503020204020204" pitchFamily="34" charset="-122"/>
                <a:sym typeface="+mn-ea"/>
              </a:rPr>
              <a:t>：精准制定交通通行管控和交通服务管控措施，优化工作流程，提升工作效率，防止过度防控影响经济社会正常运行</a:t>
            </a:r>
            <a:endParaRPr lang="zh-CN" altLang="en-US"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统筹兼顾</a:t>
            </a:r>
            <a:r>
              <a:rPr lang="zh-CN" altLang="en-US" sz="2000">
                <a:solidFill>
                  <a:schemeClr val="tx1"/>
                </a:solidFill>
                <a:latin typeface="微软雅黑" panose="020B0503020204020204" pitchFamily="34" charset="-122"/>
                <a:ea typeface="微软雅黑" panose="020B0503020204020204" pitchFamily="34" charset="-122"/>
                <a:sym typeface="+mn-ea"/>
              </a:rPr>
              <a:t>：统筹谋划交通管控与运输保障，保障重点人员和物资运输通道、集疏运通道畅通有序，确保物流供应链稳定畅通</a:t>
            </a:r>
            <a:endParaRPr lang="zh-CN" altLang="en-US"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协同联动</a:t>
            </a:r>
            <a:r>
              <a:rPr lang="zh-CN" altLang="en-US" sz="2000">
                <a:solidFill>
                  <a:schemeClr val="tx1"/>
                </a:solidFill>
                <a:latin typeface="微软雅黑" panose="020B0503020204020204" pitchFamily="34" charset="-122"/>
                <a:ea typeface="微软雅黑" panose="020B0503020204020204" pitchFamily="34" charset="-122"/>
                <a:sym typeface="+mn-ea"/>
              </a:rPr>
              <a:t>：加强部门统筹协调，强化上下协同联动，做好信息共享；强化政企协作，及时响应企业诉求；健全运力储备，保障运输需求</a:t>
            </a:r>
            <a:endParaRPr lang="zh-CN" altLang="en-US" sz="2000">
              <a:solidFill>
                <a:schemeClr val="tx1"/>
              </a:solidFill>
              <a:latin typeface="微软雅黑" panose="020B0503020204020204" pitchFamily="34" charset="-122"/>
              <a:ea typeface="微软雅黑" panose="020B0503020204020204" pitchFamily="34" charset="-122"/>
            </a:endParaRPr>
          </a:p>
          <a:p>
            <a:pPr marL="355600" lvl="0" indent="-355600" algn="l" fontAlgn="ctr">
              <a:lnSpc>
                <a:spcPct val="120000"/>
              </a:lnSpc>
              <a:spcBef>
                <a:spcPts val="0"/>
              </a:spcBef>
              <a:spcAft>
                <a:spcPts val="800"/>
              </a:spcAft>
              <a:buClrTx/>
              <a:buSzTx/>
              <a:buFont typeface="Wingdings" panose="05000000000000000000" charset="0"/>
              <a:buChar char="l"/>
            </a:pP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487805" y="1771650"/>
            <a:ext cx="8841105" cy="398780"/>
          </a:xfrm>
          <a:prstGeom prst="rect">
            <a:avLst/>
          </a:prstGeom>
          <a:noFill/>
        </p:spPr>
        <p:txBody>
          <a:bodyPr wrap="square" rtlCol="0" anchor="t">
            <a:spAutoFit/>
          </a:bodyPr>
          <a:lstStyle/>
          <a:p>
            <a:r>
              <a:rPr lang="zh-CN" altLang="en-US" sz="2000" b="1" spc="1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《应对新冠肺炎疫情交通管控与运输保障工作指南（第五版）》</a:t>
            </a:r>
            <a:endParaRPr lang="zh-CN" altLang="en-US" sz="2000" b="1" spc="1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4008438" cy="6858000"/>
          </a:xfrm>
          <a:prstGeom prst="rect">
            <a:avLst/>
          </a:prstGeom>
          <a:solidFill>
            <a:srgbClr val="0848AF"/>
          </a:solidFill>
          <a:ln w="25400" algn="ctr">
            <a:noFill/>
            <a:miter lim="800000"/>
          </a:ln>
        </p:spPr>
        <p:txBody>
          <a:bodyPr anchor="ctr"/>
          <a:lstStyle/>
          <a:p>
            <a:pPr algn="ctr"/>
            <a:endParaRPr lang="en-US" altLang="zh-CN">
              <a:solidFill>
                <a:srgbClr val="FFFFFF"/>
              </a:solidFill>
              <a:latin typeface="Calibri" panose="020F0502020204030204" pitchFamily="34" charset="0"/>
            </a:endParaRPr>
          </a:p>
        </p:txBody>
      </p:sp>
      <p:sp>
        <p:nvSpPr>
          <p:cNvPr id="11267" name="TextBox 15"/>
          <p:cNvSpPr txBox="1">
            <a:spLocks noChangeArrowheads="1"/>
          </p:cNvSpPr>
          <p:nvPr/>
        </p:nvSpPr>
        <p:spPr bwMode="auto">
          <a:xfrm>
            <a:off x="1490663" y="2586038"/>
            <a:ext cx="2374900" cy="585787"/>
          </a:xfrm>
          <a:prstGeom prst="rect">
            <a:avLst/>
          </a:prstGeom>
          <a:noFill/>
          <a:ln w="9525">
            <a:noFill/>
            <a:miter lim="800000"/>
          </a:ln>
        </p:spPr>
        <p:txBody>
          <a:bodyPr>
            <a:spAutoFit/>
          </a:bodyPr>
          <a:lstStyle/>
          <a:p>
            <a:pPr algn="ctr"/>
            <a:r>
              <a:rPr lang="en-US" altLang="zh-CN" sz="3200" dirty="0">
                <a:solidFill>
                  <a:schemeClr val="bg1"/>
                </a:solidFill>
                <a:latin typeface="Agency FB" panose="020B0503020202020204" pitchFamily="34" charset="0"/>
                <a:ea typeface="Adobe 宋体 Std L" pitchFamily="18" charset="-122"/>
              </a:rPr>
              <a:t>Content</a:t>
            </a:r>
            <a:endParaRPr lang="en-US" altLang="zh-CN" sz="3200" dirty="0">
              <a:solidFill>
                <a:schemeClr val="bg1"/>
              </a:solidFill>
              <a:latin typeface="Agency FB" panose="020B0503020202020204" pitchFamily="34" charset="0"/>
              <a:ea typeface="Adobe 宋体 Std L" pitchFamily="18" charset="-122"/>
            </a:endParaRPr>
          </a:p>
        </p:txBody>
      </p:sp>
      <p:sp>
        <p:nvSpPr>
          <p:cNvPr id="11268" name="文本框 52"/>
          <p:cNvSpPr txBox="1">
            <a:spLocks noChangeArrowheads="1"/>
          </p:cNvSpPr>
          <p:nvPr/>
        </p:nvSpPr>
        <p:spPr bwMode="auto">
          <a:xfrm>
            <a:off x="911424" y="1700213"/>
            <a:ext cx="2954139" cy="861774"/>
          </a:xfrm>
          <a:prstGeom prst="rect">
            <a:avLst/>
          </a:prstGeom>
          <a:noFill/>
          <a:ln w="9525">
            <a:noFill/>
            <a:miter lim="800000"/>
          </a:ln>
        </p:spPr>
        <p:txBody>
          <a:bodyPr wrap="square">
            <a:spAutoFit/>
          </a:bodyPr>
          <a:lstStyle/>
          <a:p>
            <a:pPr algn="ctr"/>
            <a:r>
              <a:rPr lang="zh-CN" altLang="en-US" sz="5000" b="1" dirty="0">
                <a:solidFill>
                  <a:schemeClr val="bg1"/>
                </a:solidFill>
                <a:latin typeface="Calibri" panose="020F0502020204030204" pitchFamily="34" charset="0"/>
                <a:ea typeface="微软雅黑" panose="020B0503020204020204" pitchFamily="34" charset="-122"/>
              </a:rPr>
              <a:t>交流内容</a:t>
            </a:r>
            <a:endParaRPr lang="zh-CN" altLang="en-US" sz="5000" b="1" dirty="0">
              <a:solidFill>
                <a:schemeClr val="bg1"/>
              </a:solidFill>
              <a:latin typeface="Calibri" panose="020F0502020204030204" pitchFamily="34" charset="0"/>
              <a:ea typeface="微软雅黑" panose="020B0503020204020204" pitchFamily="34" charset="-122"/>
            </a:endParaRPr>
          </a:p>
        </p:txBody>
      </p:sp>
      <p:sp>
        <p:nvSpPr>
          <p:cNvPr id="11270" name="TextBox 6"/>
          <p:cNvSpPr txBox="1">
            <a:spLocks noChangeArrowheads="1"/>
          </p:cNvSpPr>
          <p:nvPr/>
        </p:nvSpPr>
        <p:spPr bwMode="auto">
          <a:xfrm>
            <a:off x="5292090" y="2429510"/>
            <a:ext cx="6323965" cy="368935"/>
          </a:xfrm>
          <a:prstGeom prst="rect">
            <a:avLst/>
          </a:prstGeom>
          <a:noFill/>
          <a:ln w="9525">
            <a:noFill/>
            <a:miter lim="800000"/>
          </a:ln>
        </p:spPr>
        <p:txBody>
          <a:bodyPr wrap="square" lIns="0" tIns="0" rIns="0" bIns="0" anchor="ctr">
            <a:spAutoFit/>
          </a:bodyPr>
          <a:lstStyle/>
          <a:p>
            <a:r>
              <a:rPr lang="en-US" altLang="zh-CN" sz="2400" b="1" dirty="0">
                <a:latin typeface="Impact" panose="020B0806030902050204" pitchFamily="34" charset="0"/>
                <a:ea typeface="微软雅黑" panose="020B0503020204020204" pitchFamily="34" charset="-122"/>
              </a:rPr>
              <a:t>02    </a:t>
            </a:r>
            <a:r>
              <a:rPr lang="zh-CN" altLang="en-US" sz="2400" b="1" dirty="0">
                <a:latin typeface="Impact" panose="020B0806030902050204" pitchFamily="34" charset="0"/>
                <a:ea typeface="微软雅黑" panose="020B0503020204020204" pitchFamily="34" charset="-122"/>
                <a:sym typeface="+mn-ea"/>
              </a:rPr>
              <a:t>客运场站和交通运输工具疫情防控要求</a:t>
            </a:r>
            <a:endParaRPr lang="zh-CN" altLang="en-US" sz="2400" b="1" dirty="0">
              <a:latin typeface="微软雅黑" panose="020B0503020204020204" pitchFamily="34" charset="-122"/>
              <a:ea typeface="微软雅黑" panose="020B0503020204020204" pitchFamily="34" charset="-122"/>
            </a:endParaRPr>
          </a:p>
        </p:txBody>
      </p:sp>
      <p:sp>
        <p:nvSpPr>
          <p:cNvPr id="11271" name="TextBox 10"/>
          <p:cNvSpPr txBox="1">
            <a:spLocks noChangeArrowheads="1"/>
          </p:cNvSpPr>
          <p:nvPr/>
        </p:nvSpPr>
        <p:spPr bwMode="auto">
          <a:xfrm>
            <a:off x="5291999" y="3174171"/>
            <a:ext cx="5916569" cy="368935"/>
          </a:xfrm>
          <a:prstGeom prst="rect">
            <a:avLst/>
          </a:prstGeom>
          <a:noFill/>
          <a:ln w="9525">
            <a:noFill/>
            <a:miter lim="800000"/>
          </a:ln>
        </p:spPr>
        <p:txBody>
          <a:bodyPr wrap="square" lIns="0" tIns="0" rIns="0" bIns="0" anchor="ctr">
            <a:spAutoFit/>
          </a:bodyPr>
          <a:lstStyle/>
          <a:p>
            <a:r>
              <a:rPr lang="en-US" altLang="zh-CN" sz="2400" b="1" dirty="0">
                <a:latin typeface="Impact" panose="020B0806030902050204" pitchFamily="34" charset="0"/>
                <a:ea typeface="微软雅黑" panose="020B0503020204020204" pitchFamily="34" charset="-122"/>
              </a:rPr>
              <a:t>03    </a:t>
            </a:r>
            <a:r>
              <a:rPr lang="zh-CN" altLang="en-US" sz="2400" b="1" dirty="0">
                <a:latin typeface="Impact" panose="020B0806030902050204" pitchFamily="34" charset="0"/>
                <a:ea typeface="微软雅黑" panose="020B0503020204020204" pitchFamily="34" charset="-122"/>
              </a:rPr>
              <a:t>交通管控与应急运输保障工作要求</a:t>
            </a:r>
            <a:endParaRPr lang="zh-CN" altLang="en-US" sz="2400" b="1" dirty="0">
              <a:latin typeface="Impact" panose="020B0806030902050204" pitchFamily="34" charset="0"/>
              <a:ea typeface="微软雅黑" panose="020B0503020204020204" pitchFamily="34" charset="-122"/>
            </a:endParaRPr>
          </a:p>
        </p:txBody>
      </p:sp>
      <p:sp>
        <p:nvSpPr>
          <p:cNvPr id="9" name="TextBox 6"/>
          <p:cNvSpPr txBox="1">
            <a:spLocks noChangeArrowheads="1"/>
          </p:cNvSpPr>
          <p:nvPr/>
        </p:nvSpPr>
        <p:spPr bwMode="auto">
          <a:xfrm>
            <a:off x="5309870" y="1725930"/>
            <a:ext cx="5842000" cy="368935"/>
          </a:xfrm>
          <a:prstGeom prst="rect">
            <a:avLst/>
          </a:prstGeom>
          <a:noFill/>
          <a:ln w="9525">
            <a:noFill/>
            <a:miter lim="800000"/>
          </a:ln>
        </p:spPr>
        <p:txBody>
          <a:bodyPr wrap="square" lIns="0" tIns="0" rIns="0" bIns="0" anchor="ctr">
            <a:spAutoFit/>
          </a:bodyPr>
          <a:lstStyle/>
          <a:p>
            <a:r>
              <a:rPr lang="en-US" altLang="zh-CN" sz="2400" b="1" dirty="0">
                <a:latin typeface="Impact" panose="020B0806030902050204" pitchFamily="34" charset="0"/>
                <a:ea typeface="微软雅黑" panose="020B0503020204020204" pitchFamily="34" charset="-122"/>
              </a:rPr>
              <a:t>01</a:t>
            </a:r>
            <a:r>
              <a:rPr lang="zh-CN" altLang="en-US" sz="2400" b="1" dirty="0">
                <a:latin typeface="Impact" panose="020B0806030902050204" pitchFamily="34" charset="0"/>
                <a:ea typeface="微软雅黑" panose="020B0503020204020204" pitchFamily="34" charset="-122"/>
              </a:rPr>
              <a:t>   二十条优化措施运输服务相关内容</a:t>
            </a:r>
            <a:endParaRPr lang="zh-CN" altLang="en-US" sz="2400" b="1" dirty="0">
              <a:latin typeface="微软雅黑" panose="020B0503020204020204" pitchFamily="34" charset="-122"/>
              <a:ea typeface="微软雅黑" panose="020B0503020204020204" pitchFamily="34" charset="-122"/>
            </a:endParaRPr>
          </a:p>
        </p:txBody>
      </p:sp>
      <p:sp>
        <p:nvSpPr>
          <p:cNvPr id="2" name="TextBox 10"/>
          <p:cNvSpPr txBox="1">
            <a:spLocks noChangeArrowheads="1"/>
          </p:cNvSpPr>
          <p:nvPr/>
        </p:nvSpPr>
        <p:spPr bwMode="auto">
          <a:xfrm>
            <a:off x="5309779" y="3860606"/>
            <a:ext cx="5916569" cy="368935"/>
          </a:xfrm>
          <a:prstGeom prst="rect">
            <a:avLst/>
          </a:prstGeom>
          <a:noFill/>
          <a:ln w="9525">
            <a:noFill/>
            <a:miter lim="800000"/>
          </a:ln>
        </p:spPr>
        <p:txBody>
          <a:bodyPr wrap="square" lIns="0" tIns="0" rIns="0" bIns="0" anchor="ctr">
            <a:spAutoFit/>
          </a:bodyPr>
          <a:lstStyle/>
          <a:p>
            <a:r>
              <a:rPr lang="en-US" altLang="zh-CN" sz="2400" b="1" dirty="0">
                <a:latin typeface="Impact" panose="020B0806030902050204" pitchFamily="34" charset="0"/>
                <a:ea typeface="微软雅黑" panose="020B0503020204020204" pitchFamily="34" charset="-122"/>
              </a:rPr>
              <a:t>04    </a:t>
            </a:r>
            <a:r>
              <a:rPr lang="zh-CN" altLang="en-US" sz="2400" b="1" dirty="0">
                <a:latin typeface="Impact" panose="020B0806030902050204" pitchFamily="34" charset="0"/>
                <a:ea typeface="微软雅黑" panose="020B0503020204020204" pitchFamily="34" charset="-122"/>
              </a:rPr>
              <a:t>下步工作安排及建议</a:t>
            </a:r>
            <a:endParaRPr lang="zh-CN" altLang="en-US" sz="2400" b="1" dirty="0">
              <a:latin typeface="Impact" panose="020B0806030902050204" pitchFamily="34" charset="0"/>
              <a:ea typeface="微软雅黑" panose="020B0503020204020204" pitchFamily="34" charset="-122"/>
            </a:endParaRP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07415" y="1689735"/>
            <a:ext cx="5921375" cy="4306570"/>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eaLnBrk="1" latinLnBrk="0" hangingPunct="1">
              <a:lnSpc>
                <a:spcPct val="120000"/>
              </a:lnSpc>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应急响应流程</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激活应急工作机制</a:t>
            </a:r>
            <a:r>
              <a:rPr lang="zh-CN" altLang="en-US" sz="2000">
                <a:latin typeface="微软雅黑" panose="020B0503020204020204" pitchFamily="34" charset="-122"/>
                <a:ea typeface="微软雅黑" panose="020B0503020204020204" pitchFamily="34" charset="-122"/>
                <a:sym typeface="+mn-ea"/>
              </a:rPr>
              <a:t>：收到当地联防联控机制指令后，交通运输主管部门会同公安、铁路、民航、邮政等部门，立即启动交通专班工作机制实体化办公</a:t>
            </a:r>
            <a:endParaRPr lang="en-US" altLang="zh-CN" sz="2000" dirty="0">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建立调度指挥体系</a:t>
            </a:r>
            <a:r>
              <a:rPr lang="zh-CN" altLang="en-US" sz="2000">
                <a:latin typeface="微软雅黑" panose="020B0503020204020204" pitchFamily="34" charset="-122"/>
                <a:ea typeface="微软雅黑" panose="020B0503020204020204" pitchFamily="34" charset="-122"/>
                <a:sym typeface="+mn-ea"/>
              </a:rPr>
              <a:t>：建立健全交通专班工作机制，完善上下级联络机制，及时将交通管控与运输保障等情况上报上一级交通专班，建立与一线工作机构协调调度指挥体系</a:t>
            </a:r>
            <a:endParaRPr lang="zh-CN" altLang="en-US" sz="2000" dirty="0">
              <a:latin typeface="微软雅黑" panose="020B0503020204020204" pitchFamily="34" charset="-122"/>
              <a:ea typeface="微软雅黑" panose="020B0503020204020204" pitchFamily="34" charset="-122"/>
            </a:endParaRPr>
          </a:p>
          <a:p>
            <a:pPr marL="457200" indent="-457200" algn="l" eaLnBrk="1" latinLnBrk="0" hangingPunct="1">
              <a:lnSpc>
                <a:spcPct val="125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做好应急值班值守</a:t>
            </a:r>
            <a:r>
              <a:rPr lang="zh-CN" altLang="en-US" sz="2000">
                <a:latin typeface="微软雅黑" panose="020B0503020204020204" pitchFamily="34" charset="-122"/>
                <a:ea typeface="微软雅黑" panose="020B0503020204020204" pitchFamily="34" charset="-122"/>
                <a:sym typeface="+mn-ea"/>
              </a:rPr>
              <a:t>：实行7×24小时值班值守，第一时间向社会公布</a:t>
            </a:r>
            <a:r>
              <a:rPr altLang="zh-CN" sz="2000">
                <a:latin typeface="微软雅黑" panose="020B0503020204020204" pitchFamily="34" charset="-122"/>
                <a:ea typeface="微软雅黑" panose="020B0503020204020204" pitchFamily="34" charset="-122"/>
                <a:sym typeface="+mn-ea"/>
              </a:rPr>
              <a:t>24</a:t>
            </a:r>
            <a:r>
              <a:rPr lang="zh-CN" altLang="en-US" sz="2000">
                <a:latin typeface="微软雅黑" panose="020B0503020204020204" pitchFamily="34" charset="-122"/>
                <a:ea typeface="微软雅黑" panose="020B0503020204020204" pitchFamily="34" charset="-122"/>
                <a:sym typeface="+mn-ea"/>
              </a:rPr>
              <a:t>小时应急运输保障电话，建立交通管控、运输保障事项台账，“一事一协调、一事一处理”</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6" name="图片 105"/>
          <p:cNvPicPr/>
          <p:nvPr/>
        </p:nvPicPr>
        <p:blipFill>
          <a:blip r:embed="rId20"/>
          <a:stretch>
            <a:fillRect/>
          </a:stretch>
        </p:blipFill>
        <p:spPr>
          <a:xfrm>
            <a:off x="7055485" y="1355090"/>
            <a:ext cx="4300855" cy="4300855"/>
          </a:xfrm>
          <a:prstGeom prst="rect">
            <a:avLst/>
          </a:prstGeom>
          <a:noFill/>
          <a:ln w="9525">
            <a:noFill/>
          </a:ln>
        </p:spPr>
      </p:pic>
    </p:spTree>
    <p:custDataLst>
      <p:tags r:id="rId2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07415" y="1750060"/>
            <a:ext cx="6221730" cy="407098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a:lnSpc>
                <a:spcPct val="150000"/>
              </a:lnSpc>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交通管控</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街道（乡镇）、小区（村）或城市个别辖区封闭</a:t>
            </a:r>
            <a:r>
              <a:rPr lang="zh-CN" altLang="en-US" sz="2000">
                <a:solidFill>
                  <a:schemeClr val="tx1"/>
                </a:solidFill>
                <a:latin typeface="微软雅黑" panose="020B0503020204020204" pitchFamily="34" charset="-122"/>
                <a:ea typeface="微软雅黑" panose="020B0503020204020204" pitchFamily="34" charset="-122"/>
                <a:sym typeface="+mn-ea"/>
              </a:rPr>
              <a:t>：进出高风险区的货运车辆闭环管理，有低风险区行程的货运车辆，查验48小时核酸检测阴性证明；按照《客运场站和交通运输工具新冠肺炎疫情防控工作指南（第九版）》执行客运管控措施</a:t>
            </a:r>
            <a:endParaRPr lang="zh-CN" altLang="en-US" sz="2000" dirty="0">
              <a:solidFill>
                <a:schemeClr val="tx1"/>
              </a:solidFill>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县（市、旗）全域封闭</a:t>
            </a:r>
            <a:r>
              <a:rPr lang="zh-CN" altLang="en-US" sz="2000">
                <a:solidFill>
                  <a:schemeClr val="tx1"/>
                </a:solidFill>
                <a:latin typeface="微软雅黑" panose="020B0503020204020204" pitchFamily="34" charset="-122"/>
                <a:ea typeface="微软雅黑" panose="020B0503020204020204" pitchFamily="34" charset="-122"/>
                <a:sym typeface="+mn-ea"/>
              </a:rPr>
              <a:t>：进出高风险区的货运车辆闭环管理，有低风险区行程的货运车辆，查验48小时核酸检测阴性证明；全面暂停客运服务</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7" name="图片 106"/>
          <p:cNvPicPr/>
          <p:nvPr/>
        </p:nvPicPr>
        <p:blipFill>
          <a:blip r:embed="rId20"/>
          <a:stretch>
            <a:fillRect/>
          </a:stretch>
        </p:blipFill>
        <p:spPr>
          <a:xfrm>
            <a:off x="7032625" y="2636520"/>
            <a:ext cx="4224655" cy="2420620"/>
          </a:xfrm>
          <a:prstGeom prst="rect">
            <a:avLst/>
          </a:prstGeom>
          <a:noFill/>
          <a:ln w="9525">
            <a:noFill/>
          </a:ln>
        </p:spPr>
      </p:pic>
    </p:spTree>
    <p:custDataLst>
      <p:tags r:id="rId2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07415" y="1750060"/>
            <a:ext cx="9774555" cy="434594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a:lnSpc>
                <a:spcPct val="150000"/>
              </a:lnSpc>
              <a:buClrTx/>
              <a:buSzTx/>
              <a:buFont typeface="Wingdings" panose="05000000000000000000" charset="0"/>
              <a:buChar char="l"/>
            </a:pP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交通管控程序（</a:t>
            </a:r>
            <a:r>
              <a:rPr lang="zh-CN" altLang="en-US" sz="18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《规范交通物流基础设施关停关闭和运输服务限制运行工作指南》</a:t>
            </a: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1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1800" b="1">
                <a:solidFill>
                  <a:schemeClr val="tx1"/>
                </a:solidFill>
                <a:latin typeface="微软雅黑" panose="020B0503020204020204" pitchFamily="34" charset="-122"/>
                <a:ea typeface="微软雅黑" panose="020B0503020204020204" pitchFamily="34" charset="-122"/>
                <a:sym typeface="+mn-ea"/>
              </a:rPr>
              <a:t>依法依规、分层分级、科学精准，严格履行程序要求</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marL="457200" indent="-457200" algn="l">
              <a:lnSpc>
                <a:spcPct val="150000"/>
              </a:lnSpc>
              <a:buClrTx/>
              <a:buSzTx/>
              <a:buFont typeface="Arial" panose="020B0604020202020204" pitchFamily="34" charset="0"/>
              <a:buChar char="•"/>
            </a:pPr>
            <a:r>
              <a:rPr lang="zh-CN" altLang="en-US" sz="1800" b="1">
                <a:solidFill>
                  <a:schemeClr val="tx1"/>
                </a:solidFill>
                <a:latin typeface="微软雅黑" panose="020B0503020204020204" pitchFamily="34" charset="-122"/>
                <a:ea typeface="微软雅黑" panose="020B0503020204020204" pitchFamily="34" charset="-122"/>
                <a:sym typeface="+mn-ea"/>
              </a:rPr>
              <a:t>确需关停关闭</a:t>
            </a:r>
            <a:r>
              <a:rPr lang="zh-CN" altLang="en-US" sz="1800" b="1">
                <a:latin typeface="微软雅黑" panose="020B0503020204020204" pitchFamily="34" charset="-122"/>
                <a:ea typeface="微软雅黑" panose="020B0503020204020204" pitchFamily="34" charset="-122"/>
                <a:sym typeface="+mn-ea"/>
              </a:rPr>
              <a:t>交通物流基础设施和限制运输服务的，应提前向社会公布相关信息，并积极采取相关措施尽快恢复。</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marL="457200" indent="-457200" algn="l">
              <a:lnSpc>
                <a:spcPct val="150000"/>
              </a:lnSpc>
              <a:buClrTx/>
              <a:buSzTx/>
              <a:buFont typeface="Arial" panose="020B0604020202020204" pitchFamily="34" charset="0"/>
              <a:buChar char="•"/>
            </a:pPr>
            <a:r>
              <a:rPr lang="zh-CN" altLang="en-US" sz="1800" b="1">
                <a:solidFill>
                  <a:schemeClr val="tx1"/>
                </a:solidFill>
                <a:latin typeface="微软雅黑" panose="020B0503020204020204" pitchFamily="34" charset="-122"/>
                <a:ea typeface="微软雅黑" panose="020B0503020204020204" pitchFamily="34" charset="-122"/>
                <a:sym typeface="+mn-ea"/>
              </a:rPr>
              <a:t>以道路客运为例：</a:t>
            </a:r>
            <a:r>
              <a:rPr lang="zh-CN" altLang="en-US" sz="1800">
                <a:solidFill>
                  <a:schemeClr val="tx1"/>
                </a:solidFill>
                <a:latin typeface="微软雅黑" panose="020B0503020204020204" pitchFamily="34" charset="-122"/>
                <a:ea typeface="微软雅黑" panose="020B0503020204020204" pitchFamily="34" charset="-122"/>
                <a:sym typeface="+mn-ea"/>
              </a:rPr>
              <a:t>暂停位于疫情高风险区和由属地联防联控机构决定实施全域封闭管理区域内的道路客运站和道路客运服务，由当地交通运输主管部门实施；暂停高风险区和全域封闭管理区域以外的相关区域省际、市际道路客运服务的，由省级交通运输主管部门报同级联防联控机制批准；暂停县际道路客运服务的，由</a:t>
            </a:r>
            <a:r>
              <a:rPr lang="zh-CN" altLang="en-US" sz="1800">
                <a:latin typeface="微软雅黑" panose="020B0503020204020204" pitchFamily="34" charset="-122"/>
                <a:ea typeface="微软雅黑" panose="020B0503020204020204" pitchFamily="34" charset="-122"/>
                <a:sym typeface="+mn-ea"/>
              </a:rPr>
              <a:t>市级交通运输主管部门报同级</a:t>
            </a:r>
            <a:r>
              <a:rPr lang="zh-CN" altLang="en-US" sz="1800">
                <a:solidFill>
                  <a:schemeClr val="tx1"/>
                </a:solidFill>
                <a:latin typeface="微软雅黑" panose="020B0503020204020204" pitchFamily="34" charset="-122"/>
                <a:ea typeface="微软雅黑" panose="020B0503020204020204" pitchFamily="34" charset="-122"/>
                <a:sym typeface="+mn-ea"/>
              </a:rPr>
              <a:t>联防联控机制批准；暂停县内道路客运服务的，由县</a:t>
            </a:r>
            <a:r>
              <a:rPr lang="zh-CN" altLang="en-US" sz="1800">
                <a:latin typeface="微软雅黑" panose="020B0503020204020204" pitchFamily="34" charset="-122"/>
                <a:ea typeface="微软雅黑" panose="020B0503020204020204" pitchFamily="34" charset="-122"/>
                <a:sym typeface="+mn-ea"/>
              </a:rPr>
              <a:t>级交通运输主管部门报同</a:t>
            </a:r>
            <a:r>
              <a:rPr lang="zh-CN" altLang="en-US" sz="1800">
                <a:solidFill>
                  <a:schemeClr val="tx1"/>
                </a:solidFill>
                <a:latin typeface="微软雅黑" panose="020B0503020204020204" pitchFamily="34" charset="-122"/>
                <a:ea typeface="微软雅黑" panose="020B0503020204020204" pitchFamily="34" charset="-122"/>
                <a:sym typeface="+mn-ea"/>
              </a:rPr>
              <a:t>级联防联控机制批准。</a:t>
            </a:r>
            <a:endParaRPr lang="zh-CN" altLang="en-US" sz="18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11860" y="1791335"/>
            <a:ext cx="5615940" cy="3999865"/>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eaLnBrk="1" latinLnBrk="0" hangingPunct="1">
              <a:lnSpc>
                <a:spcPct val="120000"/>
              </a:lnSpc>
              <a:spcAft>
                <a:spcPts val="1200"/>
              </a:spcAft>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重点人员运输保障</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eaLnBrk="1" latinLnBrk="0" hangingPunct="1">
              <a:lnSpc>
                <a:spcPct val="150000"/>
              </a:lnSpc>
              <a:buClrTx/>
              <a:buSzTx/>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sym typeface="+mn-ea"/>
              </a:rPr>
              <a:t>组织道路客运、城市公交、出租车等运力，保障医护人员、公安民警、防疫工作人员、重急症病人就医及城市基本运行保障人员出</a:t>
            </a:r>
            <a:r>
              <a:rPr lang="zh-CN" altLang="en-US" sz="2000">
                <a:solidFill>
                  <a:schemeClr val="tx1"/>
                </a:solidFill>
                <a:latin typeface="微软雅黑" panose="020B0503020204020204" pitchFamily="34" charset="-122"/>
                <a:ea typeface="微软雅黑" panose="020B0503020204020204" pitchFamily="34" charset="-122"/>
                <a:sym typeface="+mn-ea"/>
              </a:rPr>
              <a:t>行</a:t>
            </a:r>
            <a:endParaRPr lang="zh-CN" altLang="en-US"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50000"/>
              </a:lnSpc>
              <a:buClrTx/>
              <a:buSzTx/>
              <a:buFont typeface="Arial" panose="020B0604020202020204" pitchFamily="34" charset="0"/>
              <a:buChar char="•"/>
            </a:pPr>
            <a:r>
              <a:rPr lang="zh-CN" altLang="en-US" sz="2000">
                <a:solidFill>
                  <a:schemeClr val="tx1"/>
                </a:solidFill>
                <a:latin typeface="微软雅黑" panose="020B0503020204020204" pitchFamily="34" charset="-122"/>
                <a:ea typeface="微软雅黑" panose="020B0503020204020204" pitchFamily="34" charset="-122"/>
                <a:sym typeface="+mn-ea"/>
              </a:rPr>
              <a:t>暂停城市公共交通服务的，做好相关重点人员出行需求统计汇总，科学制定保障路线，加强封闭区域外交通衔接，实行</a:t>
            </a:r>
            <a:r>
              <a:rPr altLang="zh-CN" sz="2000">
                <a:solidFill>
                  <a:schemeClr val="tx1"/>
                </a:solidFill>
                <a:latin typeface="微软雅黑" panose="020B0503020204020204" pitchFamily="34" charset="-122"/>
                <a:ea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sym typeface="+mn-ea"/>
              </a:rPr>
              <a:t>点对点</a:t>
            </a:r>
            <a:r>
              <a:rPr altLang="zh-CN" sz="2000">
                <a:solidFill>
                  <a:schemeClr val="tx1"/>
                </a:solidFill>
                <a:latin typeface="微软雅黑" panose="020B0503020204020204" pitchFamily="34" charset="-122"/>
                <a:ea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sym typeface="+mn-ea"/>
              </a:rPr>
              <a:t>运输，保障重点群体通勤出行需要；</a:t>
            </a: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组建出租汽车应急保障车队，保障应急出行。</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0" name="图片 109"/>
          <p:cNvPicPr/>
          <p:nvPr/>
        </p:nvPicPr>
        <p:blipFill>
          <a:blip r:embed="rId20"/>
          <a:stretch>
            <a:fillRect/>
          </a:stretch>
        </p:blipFill>
        <p:spPr>
          <a:xfrm>
            <a:off x="6967220" y="2276475"/>
            <a:ext cx="4191000" cy="2978150"/>
          </a:xfrm>
          <a:prstGeom prst="rect">
            <a:avLst/>
          </a:prstGeom>
          <a:noFill/>
          <a:ln w="9525">
            <a:noFill/>
          </a:ln>
        </p:spPr>
      </p:pic>
    </p:spTree>
    <p:custDataLst>
      <p:tags r:id="rId2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11860" y="1661795"/>
            <a:ext cx="5544820" cy="4535805"/>
          </a:xfrm>
          <a:prstGeom prst="rect">
            <a:avLst/>
          </a:prstGeom>
          <a:noFill/>
          <a:ln w="3175">
            <a:noFill/>
            <a:prstDash val="dash"/>
          </a:ln>
        </p:spPr>
        <p:txBody>
          <a:bodyPr wrap="square" lIns="63500" tIns="25400" rIns="63500" bIns="25400"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eaLnBrk="1" latinLnBrk="0" hangingPunct="1">
              <a:lnSpc>
                <a:spcPct val="120000"/>
              </a:lnSpc>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重点物资运输保障</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eaLnBrk="1" latinLnBrk="0" hangingPunct="1">
              <a:lnSpc>
                <a:spcPct val="150000"/>
              </a:lnSpc>
              <a:buClrTx/>
              <a:buSzTx/>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sym typeface="+mn-ea"/>
              </a:rPr>
              <a:t>加强应急运力储备，强化统筹调度，在做好疫情防控的前提下，优先保障重点物资运输车辆通行；允许物流配送、邮政快递等车辆及配送人员进出封闭区域，进行配送寄递，保障生活必需品、医疗防护等物资供应</a:t>
            </a:r>
            <a:endParaRPr lang="zh-CN" altLang="en-US"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50000"/>
              </a:lnSpc>
              <a:buClrTx/>
              <a:buSzTx/>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sym typeface="+mn-ea"/>
              </a:rPr>
              <a:t>提前规划应急物资中转调运站，一旦出现县（市、旗）全域封闭情况，适时启用，保障应急物资临时存储、安全保管和快速转运</a:t>
            </a:r>
            <a:endParaRPr lang="zh-CN" altLang="en-US" sz="2000">
              <a:latin typeface="微软雅黑" panose="020B0503020204020204" pitchFamily="34" charset="-122"/>
              <a:ea typeface="微软雅黑" panose="020B0503020204020204" pitchFamily="34" charset="-122"/>
              <a:sym typeface="+mn-ea"/>
            </a:endParaRPr>
          </a:p>
          <a:p>
            <a:pPr marL="457200" indent="-457200" algn="l" eaLnBrk="1" latinLnBrk="0" hangingPunct="1">
              <a:lnSpc>
                <a:spcPct val="150000"/>
              </a:lnSpc>
              <a:buClrTx/>
              <a:buSzTx/>
              <a:buFont typeface="Arial" panose="020B0604020202020204" pitchFamily="34" charset="0"/>
              <a:buChar char="•"/>
            </a:pP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在市辖区进出口或者依托有条件的高速公路服务区、</a:t>
            </a:r>
            <a:r>
              <a:rPr altLang="zh-CN"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司机之家</a:t>
            </a:r>
            <a:r>
              <a:rPr altLang="zh-CN"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增设流动核酸检测点，便利货车驾驶员等重点物资运输人员核酸检测</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交通管控与应急运输保障工作要求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9" name="图片 108"/>
          <p:cNvPicPr/>
          <p:nvPr/>
        </p:nvPicPr>
        <p:blipFill>
          <a:blip r:embed="rId20"/>
          <a:stretch>
            <a:fillRect/>
          </a:stretch>
        </p:blipFill>
        <p:spPr>
          <a:xfrm>
            <a:off x="6888480" y="2348865"/>
            <a:ext cx="4414520" cy="2886075"/>
          </a:xfrm>
          <a:prstGeom prst="rect">
            <a:avLst/>
          </a:prstGeom>
          <a:noFill/>
          <a:ln w="9525">
            <a:noFill/>
          </a:ln>
        </p:spPr>
      </p:pic>
    </p:spTree>
    <p:custDataLst>
      <p:tags r:id="rId2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855980" y="1570355"/>
            <a:ext cx="6082030" cy="4533900"/>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latinLnBrk="0">
              <a:lnSpc>
                <a:spcPct val="150000"/>
              </a:lnSpc>
              <a:spcAft>
                <a:spcPts val="600"/>
              </a:spcAft>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密切接触者、</a:t>
            </a:r>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滞留人员</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等重点人员转运</a:t>
            </a:r>
            <a:r>
              <a:rPr altLang="zh-CN"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疫情防控</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latinLnBrk="0">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车辆清洁消毒</a:t>
            </a:r>
            <a:r>
              <a:rPr altLang="zh-CN" sz="2000" b="1">
                <a:solidFill>
                  <a:schemeClr val="tx1"/>
                </a:solidFill>
                <a:latin typeface="微软雅黑" panose="020B0503020204020204" pitchFamily="34" charset="-122"/>
                <a:ea typeface="微软雅黑" panose="020B0503020204020204" pitchFamily="34" charset="-122"/>
                <a:sym typeface="+mn-ea"/>
              </a:rPr>
              <a:t>：</a:t>
            </a:r>
            <a:r>
              <a:rPr lang="zh-CN" sz="2000">
                <a:solidFill>
                  <a:schemeClr val="tx1"/>
                </a:solidFill>
                <a:latin typeface="微软雅黑" panose="020B0503020204020204" pitchFamily="34" charset="-122"/>
                <a:ea typeface="微软雅黑" panose="020B0503020204020204" pitchFamily="34" charset="-122"/>
                <a:sym typeface="+mn-ea"/>
              </a:rPr>
              <a:t>每趟次结束后，对车辆进行终末消毒后，开窗通风20~30分钟，及时清运垃圾，备齐防疫物品，转运人员出现呕吐、吐痰等时进行应急消毒</a:t>
            </a:r>
            <a:endParaRPr lang="zh-CN" sz="2000" dirty="0">
              <a:solidFill>
                <a:schemeClr val="tx1"/>
              </a:solidFill>
              <a:latin typeface="微软雅黑" panose="020B0503020204020204" pitchFamily="34" charset="-122"/>
              <a:ea typeface="微软雅黑" panose="020B0503020204020204" pitchFamily="34" charset="-122"/>
            </a:endParaRPr>
          </a:p>
          <a:p>
            <a:pPr marL="457200" indent="-457200" algn="l" latinLnBrk="0">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车辆配置</a:t>
            </a:r>
            <a:r>
              <a:rPr lang="zh-CN" altLang="en-US" sz="2000">
                <a:solidFill>
                  <a:schemeClr val="tx1"/>
                </a:solidFill>
                <a:latin typeface="微软雅黑" panose="020B0503020204020204" pitchFamily="34" charset="-122"/>
                <a:ea typeface="微软雅黑" panose="020B0503020204020204" pitchFamily="34" charset="-122"/>
                <a:sym typeface="+mn-ea"/>
              </a:rPr>
              <a:t>：</a:t>
            </a:r>
            <a:r>
              <a:rPr sz="2000">
                <a:solidFill>
                  <a:schemeClr val="tx1"/>
                </a:solidFill>
                <a:latin typeface="微软雅黑" panose="020B0503020204020204" pitchFamily="34" charset="-122"/>
                <a:ea typeface="微软雅黑" panose="020B0503020204020204" pitchFamily="34" charset="-122"/>
                <a:sym typeface="+mn-ea"/>
              </a:rPr>
              <a:t>驾驶室与车厢</a:t>
            </a:r>
            <a:r>
              <a:rPr lang="zh-CN" sz="2000">
                <a:solidFill>
                  <a:schemeClr val="tx1"/>
                </a:solidFill>
                <a:latin typeface="微软雅黑" panose="020B0503020204020204" pitchFamily="34" charset="-122"/>
                <a:ea typeface="微软雅黑" panose="020B0503020204020204" pitchFamily="34" charset="-122"/>
                <a:sym typeface="+mn-ea"/>
              </a:rPr>
              <a:t>全封闭物理隔离</a:t>
            </a:r>
            <a:endParaRPr lang="zh-CN" sz="2000" dirty="0">
              <a:solidFill>
                <a:schemeClr val="tx1"/>
              </a:solidFill>
              <a:latin typeface="微软雅黑" panose="020B0503020204020204" pitchFamily="34" charset="-122"/>
              <a:ea typeface="微软雅黑" panose="020B0503020204020204" pitchFamily="34" charset="-122"/>
              <a:sym typeface="+mn-ea"/>
            </a:endParaRPr>
          </a:p>
          <a:p>
            <a:pPr marL="457200" indent="-457200" algn="l" latinLnBrk="1">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人员防护</a:t>
            </a:r>
            <a:r>
              <a:rPr lang="zh-CN" sz="2000">
                <a:solidFill>
                  <a:schemeClr val="tx1"/>
                </a:solidFill>
                <a:latin typeface="微软雅黑" panose="020B0503020204020204" pitchFamily="34" charset="-122"/>
                <a:ea typeface="微软雅黑" panose="020B0503020204020204" pitchFamily="34" charset="-122"/>
                <a:sym typeface="+mn-ea"/>
              </a:rPr>
              <a:t>：疫苗应接尽接；驾驶员穿工作服，戴手套、N95/KN95颗粒物防护口罩或以上级别的口罩；车厢内工作人员穿防护服，戴手套、工作帽、N95/KN95颗粒物防护口罩或以上级别的口罩；人员集中居住闭环管理、岗位固定，禁止交叉作业；每日开展健康监测</a:t>
            </a:r>
            <a:endParaRPr lang="zh-CN" altLang="en-US" sz="2000">
              <a:latin typeface="微软雅黑" panose="020B0503020204020204" pitchFamily="34" charset="-122"/>
              <a:ea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sym typeface="+mn-ea"/>
              </a:rPr>
              <a:t>交通管控与应急运输保障</a:t>
            </a:r>
            <a:r>
              <a:rPr lang="zh-CN" altLang="en-US" sz="28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工作要求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1" name="图片 110"/>
          <p:cNvPicPr/>
          <p:nvPr/>
        </p:nvPicPr>
        <p:blipFill>
          <a:blip r:embed="rId20"/>
          <a:stretch>
            <a:fillRect/>
          </a:stretch>
        </p:blipFill>
        <p:spPr>
          <a:xfrm>
            <a:off x="6528435" y="2348865"/>
            <a:ext cx="5304790" cy="3168650"/>
          </a:xfrm>
          <a:prstGeom prst="rect">
            <a:avLst/>
          </a:prstGeom>
          <a:noFill/>
          <a:ln w="9525">
            <a:noFill/>
          </a:ln>
        </p:spPr>
      </p:pic>
    </p:spTree>
    <p:custDataLst>
      <p:tags r:id="rId2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855980" y="1713865"/>
            <a:ext cx="6491605" cy="43275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a:lnSpc>
                <a:spcPct val="150000"/>
              </a:lnSpc>
              <a:spcAft>
                <a:spcPts val="600"/>
              </a:spcAft>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密切接触者、</a:t>
            </a:r>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滞留人员</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等重点人员转运</a:t>
            </a:r>
            <a:r>
              <a:rPr altLang="zh-CN"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疫情防控</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核酸检测</a:t>
            </a:r>
            <a:r>
              <a:rPr altLang="zh-CN" sz="2000" b="1">
                <a:latin typeface="微软雅黑" panose="020B0503020204020204" pitchFamily="34" charset="-122"/>
                <a:ea typeface="微软雅黑" panose="020B0503020204020204" pitchFamily="34" charset="-122"/>
                <a:sym typeface="+mn-ea"/>
              </a:rPr>
              <a:t>：</a:t>
            </a:r>
            <a:r>
              <a:rPr lang="zh-CN" sz="2000">
                <a:latin typeface="微软雅黑" panose="020B0503020204020204" pitchFamily="34" charset="-122"/>
                <a:ea typeface="微软雅黑" panose="020B0503020204020204" pitchFamily="34" charset="-122"/>
                <a:sym typeface="+mn-ea"/>
              </a:rPr>
              <a:t>承担入境人员转运任务的司乘人员每天开展1次核酸检测；承担密切接触者转运任务的司乘人员按照当地联防联控机制要求开展高频次核酸检测</a:t>
            </a:r>
            <a:endParaRPr lang="zh-CN" sz="2000" dirty="0">
              <a:solidFill>
                <a:schemeClr val="tx1"/>
              </a:solidFill>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solidFill>
                  <a:srgbClr val="FF0000"/>
                </a:solidFill>
                <a:latin typeface="微软雅黑" panose="020B0503020204020204" pitchFamily="34" charset="-122"/>
                <a:ea typeface="微软雅黑" panose="020B0503020204020204" pitchFamily="34" charset="-122"/>
                <a:sym typeface="+mn-ea"/>
              </a:rPr>
              <a:t>结束闭环作业</a:t>
            </a:r>
            <a:r>
              <a:rPr lang="zh-CN" altLang="en-US" sz="2000">
                <a:solidFill>
                  <a:srgbClr val="FF0000"/>
                </a:solidFill>
                <a:latin typeface="微软雅黑" panose="020B0503020204020204" pitchFamily="34" charset="-122"/>
                <a:ea typeface="微软雅黑" panose="020B0503020204020204" pitchFamily="34" charset="-122"/>
                <a:sym typeface="+mn-ea"/>
              </a:rPr>
              <a:t>：</a:t>
            </a:r>
            <a:r>
              <a:rPr sz="2000">
                <a:solidFill>
                  <a:srgbClr val="FF0000"/>
                </a:solidFill>
                <a:latin typeface="微软雅黑" panose="020B0503020204020204" pitchFamily="34" charset="-122"/>
                <a:ea typeface="微软雅黑" panose="020B0503020204020204" pitchFamily="34" charset="-122"/>
                <a:sym typeface="+mn-ea"/>
              </a:rPr>
              <a:t>5天居家</a:t>
            </a:r>
            <a:r>
              <a:rPr lang="zh-CN" altLang="en-US" sz="2000">
                <a:solidFill>
                  <a:srgbClr val="FF0000"/>
                </a:solidFill>
                <a:latin typeface="微软雅黑" panose="020B0503020204020204" pitchFamily="34" charset="-122"/>
                <a:ea typeface="微软雅黑" panose="020B0503020204020204" pitchFamily="34" charset="-122"/>
                <a:sym typeface="+mn-ea"/>
              </a:rPr>
              <a:t>健康监测</a:t>
            </a:r>
            <a:r>
              <a:rPr sz="2000">
                <a:solidFill>
                  <a:srgbClr val="FF0000"/>
                </a:solidFill>
                <a:latin typeface="微软雅黑" panose="020B0503020204020204" pitchFamily="34" charset="-122"/>
                <a:ea typeface="微软雅黑" panose="020B0503020204020204" pitchFamily="34" charset="-122"/>
                <a:sym typeface="+mn-ea"/>
              </a:rPr>
              <a:t>，期间第</a:t>
            </a:r>
            <a:r>
              <a:rPr altLang="zh-CN" sz="2000">
                <a:solidFill>
                  <a:srgbClr val="FF0000"/>
                </a:solidFill>
                <a:latin typeface="微软雅黑" panose="020B0503020204020204" pitchFamily="34" charset="-122"/>
                <a:ea typeface="微软雅黑" panose="020B0503020204020204" pitchFamily="34" charset="-122"/>
                <a:sym typeface="+mn-ea"/>
              </a:rPr>
              <a:t>1</a:t>
            </a:r>
            <a:r>
              <a:rPr lang="zh-CN" sz="2000">
                <a:solidFill>
                  <a:srgbClr val="FF0000"/>
                </a:solidFill>
                <a:latin typeface="微软雅黑" panose="020B0503020204020204" pitchFamily="34" charset="-122"/>
                <a:ea typeface="微软雅黑" panose="020B0503020204020204" pitchFamily="34" charset="-122"/>
                <a:sym typeface="+mn-ea"/>
              </a:rPr>
              <a:t>、</a:t>
            </a:r>
            <a:r>
              <a:rPr altLang="zh-CN" sz="2000">
                <a:solidFill>
                  <a:srgbClr val="FF0000"/>
                </a:solidFill>
                <a:latin typeface="微软雅黑" panose="020B0503020204020204" pitchFamily="34" charset="-122"/>
                <a:ea typeface="微软雅黑" panose="020B0503020204020204" pitchFamily="34" charset="-122"/>
                <a:sym typeface="+mn-ea"/>
              </a:rPr>
              <a:t>3</a:t>
            </a:r>
            <a:r>
              <a:rPr lang="zh-CN" sz="2000">
                <a:solidFill>
                  <a:srgbClr val="FF0000"/>
                </a:solidFill>
                <a:latin typeface="微软雅黑" panose="020B0503020204020204" pitchFamily="34" charset="-122"/>
                <a:ea typeface="微软雅黑" panose="020B0503020204020204" pitchFamily="34" charset="-122"/>
                <a:sym typeface="+mn-ea"/>
              </a:rPr>
              <a:t>、</a:t>
            </a:r>
            <a:r>
              <a:rPr altLang="zh-CN" sz="2000">
                <a:solidFill>
                  <a:srgbClr val="FF0000"/>
                </a:solidFill>
                <a:latin typeface="微软雅黑" panose="020B0503020204020204" pitchFamily="34" charset="-122"/>
                <a:ea typeface="微软雅黑" panose="020B0503020204020204" pitchFamily="34" charset="-122"/>
                <a:sym typeface="+mn-ea"/>
              </a:rPr>
              <a:t>5</a:t>
            </a:r>
            <a:r>
              <a:rPr sz="2000">
                <a:solidFill>
                  <a:srgbClr val="FF0000"/>
                </a:solidFill>
                <a:latin typeface="微软雅黑" panose="020B0503020204020204" pitchFamily="34" charset="-122"/>
                <a:ea typeface="微软雅黑" panose="020B0503020204020204" pitchFamily="34" charset="-122"/>
                <a:sym typeface="+mn-ea"/>
              </a:rPr>
              <a:t>天各开展1次核酸检测</a:t>
            </a:r>
            <a:r>
              <a:rPr lang="zh-CN" altLang="en-US" sz="2000">
                <a:solidFill>
                  <a:srgbClr val="FF0000"/>
                </a:solidFill>
                <a:latin typeface="微软雅黑" panose="020B0503020204020204" pitchFamily="34" charset="-122"/>
                <a:ea typeface="微软雅黑" panose="020B0503020204020204" pitchFamily="34" charset="-122"/>
                <a:sym typeface="+mn-ea"/>
              </a:rPr>
              <a:t>，非必要不外出，确需外出的不前往人员密集公共场所、不乘坐公共交通工具</a:t>
            </a:r>
            <a:endParaRPr lang="zh-CN" altLang="en-US" sz="2000">
              <a:solidFill>
                <a:srgbClr val="FF0000"/>
              </a:solidFill>
              <a:latin typeface="微软雅黑" panose="020B0503020204020204" pitchFamily="34" charset="-122"/>
              <a:ea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sym typeface="+mn-ea"/>
              </a:rPr>
              <a:t>交通管控与应急运输保障</a:t>
            </a:r>
            <a:r>
              <a:rPr lang="zh-CN" altLang="en-US" sz="28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工作要求</a:t>
            </a:r>
            <a:endPar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2" name="图片 111"/>
          <p:cNvPicPr/>
          <p:nvPr/>
        </p:nvPicPr>
        <p:blipFill>
          <a:blip r:embed="rId20"/>
          <a:stretch>
            <a:fillRect/>
          </a:stretch>
        </p:blipFill>
        <p:spPr>
          <a:xfrm>
            <a:off x="7390130" y="2708910"/>
            <a:ext cx="4039870" cy="2331720"/>
          </a:xfrm>
          <a:prstGeom prst="rect">
            <a:avLst/>
          </a:prstGeom>
          <a:noFill/>
          <a:ln w="9525">
            <a:noFill/>
          </a:ln>
        </p:spPr>
      </p:pic>
    </p:spTree>
    <p:custDataLst>
      <p:tags r:id="rId2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83615" y="1676400"/>
            <a:ext cx="6461125" cy="43275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eaLnBrk="1" latinLnBrk="0" hangingPunct="1">
              <a:lnSpc>
                <a:spcPct val="120000"/>
              </a:lnSpc>
              <a:spcAft>
                <a:spcPts val="600"/>
              </a:spcAft>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密切接触者、</a:t>
            </a:r>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滞留人员</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等重点人员转运</a:t>
            </a:r>
            <a:r>
              <a:rPr altLang="zh-CN"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安全管理</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eaLnBrk="1" latinLnBrk="0" hangingPunct="1">
              <a:lnSpc>
                <a:spcPct val="12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做好运力储备</a:t>
            </a:r>
            <a:r>
              <a:rPr altLang="zh-CN" sz="2000" b="1">
                <a:solidFill>
                  <a:schemeClr val="tx1"/>
                </a:solidFill>
                <a:latin typeface="微软雅黑" panose="020B0503020204020204" pitchFamily="34" charset="-122"/>
                <a:ea typeface="微软雅黑" panose="020B0503020204020204" pitchFamily="34" charset="-122"/>
                <a:sym typeface="+mn-ea"/>
              </a:rPr>
              <a:t>：</a:t>
            </a:r>
            <a:r>
              <a:rPr lang="zh-CN" sz="2000">
                <a:solidFill>
                  <a:schemeClr val="tx1"/>
                </a:solidFill>
                <a:latin typeface="微软雅黑" panose="020B0503020204020204" pitchFamily="34" charset="-122"/>
                <a:ea typeface="微软雅黑" panose="020B0503020204020204" pitchFamily="34" charset="-122"/>
                <a:sym typeface="+mn-ea"/>
              </a:rPr>
              <a:t>优选安全生产基础好、管理规范的运输企业、经验丰富的驾驶员、技术等级高的客运车辆参加转运任务</a:t>
            </a:r>
            <a:endParaRPr lang="zh-CN" sz="2000" dirty="0">
              <a:solidFill>
                <a:schemeClr val="tx1"/>
              </a:solidFill>
              <a:latin typeface="微软雅黑" panose="020B0503020204020204" pitchFamily="34" charset="-122"/>
              <a:ea typeface="微软雅黑" panose="020B0503020204020204" pitchFamily="34" charset="-122"/>
            </a:endParaRPr>
          </a:p>
          <a:p>
            <a:pPr marL="457200" indent="-457200" algn="l" eaLnBrk="1" latinLnBrk="0" hangingPunct="1">
              <a:lnSpc>
                <a:spcPct val="12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制定运输组织方案</a:t>
            </a:r>
            <a:r>
              <a:rPr lang="zh-CN" altLang="en-US" sz="2000">
                <a:solidFill>
                  <a:schemeClr val="tx1"/>
                </a:solidFill>
                <a:latin typeface="微软雅黑" panose="020B0503020204020204" pitchFamily="34" charset="-122"/>
                <a:ea typeface="微软雅黑" panose="020B0503020204020204" pitchFamily="34" charset="-122"/>
                <a:sym typeface="+mn-ea"/>
              </a:rPr>
              <a:t>：统筹铁路、公路、水路、民航等客运方式，周密制定滞留人员运输组织方案；</a:t>
            </a:r>
            <a:r>
              <a:rPr altLang="zh-CN" sz="2000">
                <a:solidFill>
                  <a:schemeClr val="tx1"/>
                </a:solidFill>
                <a:latin typeface="微软雅黑" panose="020B0503020204020204" pitchFamily="34" charset="-122"/>
                <a:ea typeface="微软雅黑" panose="020B0503020204020204" pitchFamily="34" charset="-122"/>
                <a:sym typeface="+mn-ea"/>
              </a:rPr>
              <a:t>22</a:t>
            </a:r>
            <a:r>
              <a:rPr lang="zh-CN" altLang="en-US" sz="2000">
                <a:solidFill>
                  <a:schemeClr val="tx1"/>
                </a:solidFill>
                <a:latin typeface="微软雅黑" panose="020B0503020204020204" pitchFamily="34" charset="-122"/>
                <a:ea typeface="微软雅黑" panose="020B0503020204020204" pitchFamily="34" charset="-122"/>
                <a:sym typeface="+mn-ea"/>
              </a:rPr>
              <a:t>时后原则上不安排跨地区长距离转运；确实需要的，提前研判行经线路安全风险，安排有长途驾驶经验、熟悉沿线情况的驾驶员，保障驾驶员合理休息时间，做好行驶过程安全防范</a:t>
            </a:r>
            <a:endParaRPr lang="zh-CN" altLang="en-US" sz="2000">
              <a:solidFill>
                <a:schemeClr val="tx1"/>
              </a:solidFill>
              <a:latin typeface="微软雅黑" panose="020B0503020204020204" pitchFamily="34" charset="-122"/>
              <a:ea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sym typeface="+mn-ea"/>
              </a:rPr>
              <a:t>交通管控与应急运输保障</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4" name="图片 113"/>
          <p:cNvPicPr/>
          <p:nvPr/>
        </p:nvPicPr>
        <p:blipFill>
          <a:blip r:embed="rId20"/>
          <a:stretch>
            <a:fillRect/>
          </a:stretch>
        </p:blipFill>
        <p:spPr>
          <a:xfrm>
            <a:off x="7527925" y="2492375"/>
            <a:ext cx="4064000" cy="2254250"/>
          </a:xfrm>
          <a:prstGeom prst="rect">
            <a:avLst/>
          </a:prstGeom>
          <a:noFill/>
          <a:ln w="9525">
            <a:noFill/>
          </a:ln>
        </p:spPr>
      </p:pic>
    </p:spTree>
    <p:custDataLst>
      <p:tags r:id="rId2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83615" y="1917700"/>
            <a:ext cx="6396990" cy="39808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a:lnSpc>
                <a:spcPct val="150000"/>
              </a:lnSpc>
              <a:spcAft>
                <a:spcPts val="600"/>
              </a:spcAft>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密切接触者、</a:t>
            </a:r>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滞留人员</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等重点人员转运</a:t>
            </a:r>
            <a:r>
              <a:rPr altLang="zh-CN"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安全管理</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solidFill>
                  <a:schemeClr val="tx1"/>
                </a:solidFill>
                <a:latin typeface="微软雅黑" panose="020B0503020204020204" pitchFamily="34" charset="-122"/>
                <a:ea typeface="微软雅黑" panose="020B0503020204020204" pitchFamily="34" charset="-122"/>
                <a:sym typeface="+mn-ea"/>
              </a:rPr>
              <a:t>加强安全管理</a:t>
            </a:r>
            <a:r>
              <a:rPr lang="zh-CN" sz="2000">
                <a:solidFill>
                  <a:schemeClr val="tx1"/>
                </a:solidFill>
                <a:latin typeface="微软雅黑" panose="020B0503020204020204" pitchFamily="34" charset="-122"/>
                <a:ea typeface="微软雅黑" panose="020B0503020204020204" pitchFamily="34" charset="-122"/>
                <a:sym typeface="+mn-ea"/>
              </a:rPr>
              <a:t>：强化驾驶员安全技能和防疫知识培训；关注驾驶员身心健康，保障驾驶员合理休息时间，出车前进行问询、告知，杜绝疲劳、带病、带不良情绪上岗；依托动态监控、智能视频监控系统，及时发现和纠正驾驶员不安全驾驶行为</a:t>
            </a:r>
            <a:endParaRPr lang="zh-CN" altLang="en-US" sz="2000">
              <a:solidFill>
                <a:schemeClr val="tx1"/>
              </a:solidFill>
              <a:latin typeface="微软雅黑" panose="020B0503020204020204" pitchFamily="34" charset="-122"/>
              <a:ea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sym typeface="+mn-ea"/>
              </a:rPr>
              <a:t>交通管控与应急运输保障</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工作要求</a:t>
            </a:r>
            <a:endPar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endParaRPr>
          </a:p>
        </p:txBody>
      </p:sp>
      <p:pic>
        <p:nvPicPr>
          <p:cNvPr id="114" name="图片 113"/>
          <p:cNvPicPr/>
          <p:nvPr/>
        </p:nvPicPr>
        <p:blipFill>
          <a:blip r:embed="rId20"/>
          <a:stretch>
            <a:fillRect/>
          </a:stretch>
        </p:blipFill>
        <p:spPr>
          <a:xfrm>
            <a:off x="7527925" y="2492375"/>
            <a:ext cx="4064000" cy="2254250"/>
          </a:xfrm>
          <a:prstGeom prst="rect">
            <a:avLst/>
          </a:prstGeom>
          <a:noFill/>
          <a:ln w="9525">
            <a:noFill/>
          </a:ln>
        </p:spPr>
      </p:pic>
    </p:spTree>
    <p:custDataLst>
      <p:tags r:id="rId2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txBox="1"/>
          <p:nvPr>
            <p:custDataLst>
              <p:tags r:id="rId1"/>
            </p:custDataLst>
          </p:nvPr>
        </p:nvSpPr>
        <p:spPr>
          <a:xfrm>
            <a:off x="907415" y="2004695"/>
            <a:ext cx="5840730" cy="362521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indent="-457200" algn="l">
              <a:lnSpc>
                <a:spcPct val="150000"/>
              </a:lnSpc>
              <a:buClrTx/>
              <a:buSzTx/>
              <a:buFont typeface="Wingdings" panose="05000000000000000000" charset="0"/>
              <a:buChar char="l"/>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恢复交通运输秩序</a:t>
            </a:r>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解除通行管控</a:t>
            </a:r>
            <a:r>
              <a:rPr lang="zh-CN" altLang="en-US" sz="2000">
                <a:latin typeface="微软雅黑" panose="020B0503020204020204" pitchFamily="34" charset="-122"/>
                <a:ea typeface="微软雅黑" panose="020B0503020204020204" pitchFamily="34" charset="-122"/>
                <a:sym typeface="+mn-ea"/>
              </a:rPr>
              <a:t>：接到解除交通管控措施指令后，及时解除通行管控措施，撤除公路防疫检查点，第一时间通过多种渠道向社会公告相关信息</a:t>
            </a:r>
            <a:endParaRPr lang="zh-CN" altLang="en-US" sz="2000" dirty="0">
              <a:latin typeface="微软雅黑" panose="020B0503020204020204" pitchFamily="34" charset="-122"/>
              <a:ea typeface="微软雅黑" panose="020B0503020204020204" pitchFamily="34" charset="-122"/>
            </a:endParaRPr>
          </a:p>
          <a:p>
            <a:pPr marL="457200" indent="-457200" algn="l">
              <a:lnSpc>
                <a:spcPct val="150000"/>
              </a:lnSpc>
              <a:buClrTx/>
              <a:buSzTx/>
              <a:buFont typeface="Arial" panose="020B0604020202020204" pitchFamily="34" charset="0"/>
              <a:buChar char="•"/>
            </a:pPr>
            <a:r>
              <a:rPr lang="zh-CN" altLang="en-US" sz="2000" b="1">
                <a:latin typeface="微软雅黑" panose="020B0503020204020204" pitchFamily="34" charset="-122"/>
                <a:ea typeface="微软雅黑" panose="020B0503020204020204" pitchFamily="34" charset="-122"/>
                <a:sym typeface="+mn-ea"/>
              </a:rPr>
              <a:t>恢复旅客运输服务</a:t>
            </a:r>
            <a:r>
              <a:rPr lang="zh-CN" altLang="en-US" sz="2000">
                <a:latin typeface="微软雅黑" panose="020B0503020204020204" pitchFamily="34" charset="-122"/>
                <a:ea typeface="微软雅黑" panose="020B0503020204020204" pitchFamily="34" charset="-122"/>
                <a:sym typeface="+mn-ea"/>
              </a:rPr>
              <a:t>：及时有序恢复铁路、道路、水路、民航客运和城市公共交通客运服务</a:t>
            </a:r>
            <a:endParaRPr lang="zh-CN" altLang="en-US" sz="2000">
              <a:solidFill>
                <a:schemeClr val="tx1"/>
              </a:solidFill>
              <a:latin typeface="微软雅黑" panose="020B0503020204020204" pitchFamily="34" charset="-122"/>
              <a:ea typeface="微软雅黑" panose="020B0503020204020204" pitchFamily="34" charset="-122"/>
              <a:sym typeface="+mn-ea"/>
            </a:endParaRPr>
          </a:p>
        </p:txBody>
      </p:sp>
      <p:grpSp>
        <p:nvGrpSpPr>
          <p:cNvPr id="8" name="组合 1"/>
          <p:cNvGrpSpPr/>
          <p:nvPr>
            <p:custDataLst>
              <p:tags r:id="rId2"/>
            </p:custDataLst>
          </p:nvPr>
        </p:nvGrpSpPr>
        <p:grpSpPr>
          <a:xfrm>
            <a:off x="457200" y="457200"/>
            <a:ext cx="11277600" cy="5943600"/>
            <a:chOff x="720" y="720"/>
            <a:chExt cx="17760" cy="9360"/>
          </a:xfrm>
        </p:grpSpPr>
        <p:sp>
          <p:nvSpPr>
            <p:cNvPr id="10" name="图形 11"/>
            <p:cNvSpPr/>
            <p:nvPr>
              <p:custDataLst>
                <p:tags r:id="rId3"/>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图形 11"/>
            <p:cNvSpPr/>
            <p:nvPr>
              <p:custDataLst>
                <p:tags r:id="rId4"/>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2" name="直接连接符 4"/>
            <p:cNvCxnSpPr/>
            <p:nvPr>
              <p:custDataLst>
                <p:tags r:id="rId5"/>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3" name="直接连接符 5"/>
            <p:cNvCxnSpPr/>
            <p:nvPr>
              <p:custDataLst>
                <p:tags r:id="rId6"/>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6"/>
            <p:cNvCxnSpPr/>
            <p:nvPr>
              <p:custDataLst>
                <p:tags r:id="rId7"/>
              </p:custDataLst>
            </p:nvPr>
          </p:nvCxnSpPr>
          <p:spPr>
            <a:xfrm>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5" name="图形 11"/>
            <p:cNvSpPr/>
            <p:nvPr>
              <p:custDataLst>
                <p:tags r:id="rId8"/>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6" name="图形 11"/>
            <p:cNvSpPr/>
            <p:nvPr>
              <p:custDataLst>
                <p:tags r:id="rId9"/>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17" name="直接连接符 9"/>
            <p:cNvCxnSpPr/>
            <p:nvPr>
              <p:custDataLst>
                <p:tags r:id="rId10"/>
              </p:custDataLst>
            </p:nvPr>
          </p:nvCxnSpPr>
          <p:spPr>
            <a:xfrm>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8" name="图形 11"/>
            <p:cNvSpPr/>
            <p:nvPr>
              <p:custDataLst>
                <p:tags r:id="rId11"/>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图形 11"/>
            <p:cNvSpPr/>
            <p:nvPr>
              <p:custDataLst>
                <p:tags r:id="rId12"/>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2" name="直接连接符 12"/>
            <p:cNvCxnSpPr/>
            <p:nvPr>
              <p:custDataLst>
                <p:tags r:id="rId13"/>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3" name="直接连接符 13"/>
            <p:cNvCxnSpPr/>
            <p:nvPr>
              <p:custDataLst>
                <p:tags r:id="rId14"/>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24" name="直接连接符 14"/>
            <p:cNvCxnSpPr/>
            <p:nvPr>
              <p:custDataLst>
                <p:tags r:id="rId15"/>
              </p:custDataLst>
            </p:nvPr>
          </p:nvCxnSpPr>
          <p:spPr>
            <a:xfrm>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25" name="图形 11"/>
            <p:cNvSpPr/>
            <p:nvPr>
              <p:custDataLst>
                <p:tags r:id="rId16"/>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6" name="图形 11"/>
            <p:cNvSpPr/>
            <p:nvPr>
              <p:custDataLst>
                <p:tags r:id="rId17"/>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微软雅黑" panose="020B0503020204020204" pitchFamily="34" charset="-122"/>
                <a:ea typeface="微软雅黑" panose="020B0503020204020204" pitchFamily="34" charset="-122"/>
              </a:endParaRPr>
            </a:p>
          </p:txBody>
        </p:sp>
        <p:cxnSp>
          <p:nvCxnSpPr>
            <p:cNvPr id="27" name="直接连接符 17"/>
            <p:cNvCxnSpPr/>
            <p:nvPr>
              <p:custDataLst>
                <p:tags r:id="rId18"/>
              </p:custDataLst>
            </p:nvPr>
          </p:nvCxnSpPr>
          <p:spPr>
            <a:xfrm>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
        <p:nvSpPr>
          <p:cNvPr id="2" name="文本框 1"/>
          <p:cNvSpPr txBox="1"/>
          <p:nvPr>
            <p:custDataLst>
              <p:tags r:id="rId19"/>
            </p:custDataLst>
          </p:nvPr>
        </p:nvSpPr>
        <p:spPr>
          <a:xfrm>
            <a:off x="1676368" y="914383"/>
            <a:ext cx="8839264" cy="7620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rPr>
              <a:t>三、</a:t>
            </a:r>
            <a:r>
              <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sym typeface="+mn-ea"/>
              </a:rPr>
              <a:t>交通管控与应急运输保障</a:t>
            </a:r>
            <a:r>
              <a:rPr lang="zh-CN" altLang="en-US" sz="3200" b="1" spc="240" dirty="0">
                <a:solidFill>
                  <a:schemeClr val="accent1">
                    <a:lumMod val="75000"/>
                  </a:schemeClr>
                </a:solidFill>
                <a:uFillTx/>
                <a:latin typeface="微软雅黑" panose="020B0503020204020204" pitchFamily="34" charset="-122"/>
                <a:ea typeface="微软雅黑" panose="020B0503020204020204" pitchFamily="34" charset="-122"/>
                <a:sym typeface="+mn-ea"/>
              </a:rPr>
              <a:t>工作要求</a:t>
            </a:r>
            <a:endParaRPr lang="zh-CN" altLang="en-US" sz="3200" b="1" spc="24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5" name="图片 114"/>
          <p:cNvPicPr/>
          <p:nvPr/>
        </p:nvPicPr>
        <p:blipFill>
          <a:blip r:embed="rId20"/>
          <a:srcRect l="4622" t="348" r="-4622" b="-348"/>
          <a:stretch>
            <a:fillRect/>
          </a:stretch>
        </p:blipFill>
        <p:spPr>
          <a:xfrm>
            <a:off x="7812405" y="1714500"/>
            <a:ext cx="2857500" cy="4019550"/>
          </a:xfrm>
          <a:prstGeom prst="rect">
            <a:avLst/>
          </a:prstGeom>
          <a:noFill/>
          <a:ln w="9525">
            <a:noFill/>
          </a:ln>
        </p:spPr>
      </p:pic>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0841" y="2786058"/>
            <a:ext cx="8564880" cy="768350"/>
          </a:xfrm>
          <a:prstGeom prst="rect">
            <a:avLst/>
          </a:prstGeom>
          <a:noFill/>
        </p:spPr>
        <p:txBody>
          <a:bodyPr wrap="none" rtlCol="0">
            <a:spAutoFit/>
          </a:bodyPr>
          <a:lstStyle/>
          <a:p>
            <a:pPr algn="ctr"/>
            <a:r>
              <a:rPr lang="zh-CN" altLang="en-US" sz="4400" b="1" dirty="0">
                <a:solidFill>
                  <a:srgbClr val="054682"/>
                </a:solidFill>
                <a:latin typeface="Britannic Bold" panose="020B0903060703020204" pitchFamily="34" charset="0"/>
                <a:ea typeface="微软雅黑" panose="020B0503020204020204" pitchFamily="34" charset="-122"/>
                <a:sym typeface="+mn-ea"/>
              </a:rPr>
              <a:t>二十条优化措施运输服务相关内容</a:t>
            </a:r>
            <a:endParaRPr lang="zh-CN" altLang="en-US" sz="4400" b="1" dirty="0">
              <a:solidFill>
                <a:srgbClr val="054682"/>
              </a:solidFill>
              <a:latin typeface="Britannic Bold" panose="020B0903060703020204" pitchFamily="34" charset="0"/>
              <a:ea typeface="微软雅黑" panose="020B0503020204020204" pitchFamily="34" charset="-122"/>
              <a:sym typeface="+mn-ea"/>
            </a:endParaRPr>
          </a:p>
        </p:txBody>
      </p:sp>
      <p:sp>
        <p:nvSpPr>
          <p:cNvPr id="3" name="椭圆 2"/>
          <p:cNvSpPr/>
          <p:nvPr/>
        </p:nvSpPr>
        <p:spPr>
          <a:xfrm>
            <a:off x="666712" y="2714619"/>
            <a:ext cx="1928826" cy="1184953"/>
          </a:xfrm>
          <a:prstGeom prst="ellipse">
            <a:avLst/>
          </a:prstGeom>
          <a:solidFill>
            <a:srgbClr val="054682"/>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a:t>一</a:t>
            </a:r>
            <a:endParaRPr lang="zh-CN" altLang="en-US" sz="8000" b="1" dirty="0"/>
          </a:p>
        </p:txBody>
      </p:sp>
      <p:cxnSp>
        <p:nvCxnSpPr>
          <p:cNvPr id="6" name="直接连接符 5"/>
          <p:cNvCxnSpPr/>
          <p:nvPr/>
        </p:nvCxnSpPr>
        <p:spPr>
          <a:xfrm>
            <a:off x="1595406" y="3856040"/>
            <a:ext cx="9858444" cy="1588"/>
          </a:xfrm>
          <a:prstGeom prst="line">
            <a:avLst/>
          </a:prstGeom>
          <a:ln w="57150">
            <a:solidFill>
              <a:srgbClr val="054682"/>
            </a:solidFill>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9681" y="2984813"/>
            <a:ext cx="4297680" cy="645160"/>
          </a:xfrm>
          <a:prstGeom prst="rect">
            <a:avLst/>
          </a:prstGeom>
          <a:noFill/>
        </p:spPr>
        <p:txBody>
          <a:bodyPr wrap="none" rtlCol="0">
            <a:spAutoFit/>
          </a:bodyPr>
          <a:lstStyle/>
          <a:p>
            <a:pPr algn="ctr"/>
            <a:r>
              <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rPr>
              <a:t>下步工作安排及建议</a:t>
            </a:r>
            <a:endPar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endParaRPr>
          </a:p>
        </p:txBody>
      </p:sp>
      <p:sp>
        <p:nvSpPr>
          <p:cNvPr id="3" name="椭圆 2"/>
          <p:cNvSpPr/>
          <p:nvPr/>
        </p:nvSpPr>
        <p:spPr>
          <a:xfrm>
            <a:off x="666712" y="2714619"/>
            <a:ext cx="1928826" cy="1184953"/>
          </a:xfrm>
          <a:prstGeom prst="ellipse">
            <a:avLst/>
          </a:prstGeom>
          <a:solidFill>
            <a:srgbClr val="054682"/>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a:t>四</a:t>
            </a:r>
            <a:endParaRPr lang="zh-CN" altLang="en-US" sz="8000" b="1" dirty="0"/>
          </a:p>
        </p:txBody>
      </p:sp>
      <p:cxnSp>
        <p:nvCxnSpPr>
          <p:cNvPr id="6" name="直接连接符 5"/>
          <p:cNvCxnSpPr/>
          <p:nvPr/>
        </p:nvCxnSpPr>
        <p:spPr>
          <a:xfrm>
            <a:off x="1595406" y="3856040"/>
            <a:ext cx="9858444" cy="1588"/>
          </a:xfrm>
          <a:prstGeom prst="line">
            <a:avLst/>
          </a:prstGeom>
          <a:ln w="57150">
            <a:solidFill>
              <a:srgbClr val="054682"/>
            </a:solidFill>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2"/>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4"/>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nvGrpSpPr>
          <p:cNvPr id="10" name="组合 1"/>
          <p:cNvGrpSpPr/>
          <p:nvPr>
            <p:custDataLst>
              <p:tags r:id="rId6"/>
            </p:custDataLst>
          </p:nvPr>
        </p:nvGrpSpPr>
        <p:grpSpPr>
          <a:xfrm>
            <a:off x="10013950" y="4904105"/>
            <a:ext cx="1777365" cy="1687830"/>
            <a:chOff x="14021" y="6063"/>
            <a:chExt cx="4548" cy="4318"/>
          </a:xfrm>
        </p:grpSpPr>
        <p:sp>
          <p:nvSpPr>
            <p:cNvPr id="11" name="椭圆 2"/>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2" name="椭圆 3"/>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9"/>
            </p:custDataLst>
          </p:nvPr>
        </p:nvSpPr>
        <p:spPr>
          <a:xfrm>
            <a:off x="2690368" y="199386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Object 901"/>
          <p:cNvSpPr txBox="1"/>
          <p:nvPr>
            <p:custDataLst>
              <p:tags r:id="rId10"/>
            </p:custDataLst>
          </p:nvPr>
        </p:nvSpPr>
        <p:spPr>
          <a:xfrm>
            <a:off x="1523968" y="1066720"/>
            <a:ext cx="9144064" cy="789305"/>
          </a:xfrm>
          <a:prstGeom prst="rect">
            <a:avLst/>
          </a:prstGeom>
        </p:spPr>
        <p:txBody>
          <a:bodyPr vert="horz" lIns="63500" tIns="25400" rIns="63500" bIns="25400" rtlCol="0" anchor="b" anchorCtr="0">
            <a:normAutofit lnSpcReduction="10000"/>
          </a:bodyPr>
          <a:lstStyle/>
          <a:p>
            <a:pPr marL="0" indent="0" algn="ctr" fontAlgn="auto">
              <a:lnSpc>
                <a:spcPct val="100000"/>
              </a:lnSpc>
              <a:spcBef>
                <a:spcPts val="0"/>
              </a:spcBef>
              <a:spcAft>
                <a:spcPts val="0"/>
              </a:spcAft>
              <a:buSzPct val="100000"/>
              <a:buNone/>
            </a:pPr>
            <a:r>
              <a:rPr lang="zh-CN" altLang="en-US" sz="4200" b="1" i="0" spc="260" dirty="0">
                <a:solidFill>
                  <a:schemeClr val="accent1"/>
                </a:solidFill>
                <a:uFillTx/>
                <a:latin typeface="微软雅黑" panose="020B0503020204020204" pitchFamily="34" charset="-122"/>
                <a:ea typeface="微软雅黑" panose="020B0503020204020204" pitchFamily="34" charset="-122"/>
              </a:rPr>
              <a:t>四、下步工作安排及建议</a:t>
            </a:r>
            <a:endParaRPr lang="zh-CN" altLang="en-US" sz="4200" b="1" i="0" spc="26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11"/>
            </p:custDataLst>
          </p:nvPr>
        </p:nvSpPr>
        <p:spPr>
          <a:xfrm>
            <a:off x="1181735" y="2529205"/>
            <a:ext cx="5262880" cy="413321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50000"/>
              </a:lnSpc>
              <a:spcBef>
                <a:spcPts val="0"/>
              </a:spcBef>
              <a:spcAft>
                <a:spcPts val="800"/>
              </a:spcAft>
              <a:buSzPct val="100000"/>
              <a:buFont typeface="Wingdings" panose="05000000000000000000" charset="0"/>
              <a:buChar char="l"/>
            </a:pPr>
            <a:r>
              <a:rPr lang="zh-CN" sz="19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统筹谋划春运疫情防控和服务保障</a:t>
            </a:r>
            <a:r>
              <a:rPr 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：密切关注本地区疫情形势，周密制定运输组织方案，合理安排运力，加强与铁路、民航等衔接；严格落实二十条优化措施和部有关通知、指南要求，严格行业常态化疫情防控，配合卫健、疾控等部门落实</a:t>
            </a:r>
            <a:r>
              <a:rPr alt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落地检</a:t>
            </a:r>
            <a:r>
              <a:rPr alt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要求，</a:t>
            </a:r>
            <a:r>
              <a:rPr 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及时纠正客运管控简单化、</a:t>
            </a:r>
            <a:r>
              <a:rPr alt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一刀切</a:t>
            </a:r>
            <a:r>
              <a:rPr altLang="zh-CN"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层层加码等做法，保障人民群众安全有序出行</a:t>
            </a:r>
            <a:endParaRPr lang="zh-CN" altLang="en-US" sz="19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2"/>
          <a:stretch>
            <a:fillRect/>
          </a:stretch>
        </p:blipFill>
        <p:spPr>
          <a:xfrm>
            <a:off x="7104380" y="2204720"/>
            <a:ext cx="2905760" cy="4279900"/>
          </a:xfrm>
          <a:prstGeom prst="rect">
            <a:avLst/>
          </a:prstGeom>
        </p:spPr>
      </p:pic>
    </p:spTree>
    <p:custDataLst>
      <p:tags r:id="rId1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2"/>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200000"/>
              </a:lnSpc>
            </a:pP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4"/>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nvGrpSpPr>
          <p:cNvPr id="10" name="组合 1"/>
          <p:cNvGrpSpPr/>
          <p:nvPr>
            <p:custDataLst>
              <p:tags r:id="rId6"/>
            </p:custDataLst>
          </p:nvPr>
        </p:nvGrpSpPr>
        <p:grpSpPr>
          <a:xfrm>
            <a:off x="10013950" y="4904105"/>
            <a:ext cx="1777365" cy="1687830"/>
            <a:chOff x="14021" y="6063"/>
            <a:chExt cx="4548" cy="4318"/>
          </a:xfrm>
        </p:grpSpPr>
        <p:sp>
          <p:nvSpPr>
            <p:cNvPr id="11" name="椭圆 2"/>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2" name="椭圆 3"/>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9"/>
            </p:custDataLst>
          </p:nvPr>
        </p:nvSpPr>
        <p:spPr>
          <a:xfrm>
            <a:off x="2690368" y="199386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Object 901"/>
          <p:cNvSpPr txBox="1"/>
          <p:nvPr>
            <p:custDataLst>
              <p:tags r:id="rId10"/>
            </p:custDataLst>
          </p:nvPr>
        </p:nvSpPr>
        <p:spPr>
          <a:xfrm>
            <a:off x="1523968" y="1066720"/>
            <a:ext cx="9144064" cy="789305"/>
          </a:xfrm>
          <a:prstGeom prst="rect">
            <a:avLst/>
          </a:prstGeom>
        </p:spPr>
        <p:txBody>
          <a:bodyPr vert="horz" lIns="63500" tIns="25400" rIns="63500" bIns="25400" rtlCol="0" anchor="b" anchorCtr="0">
            <a:normAutofit lnSpcReduction="10000"/>
          </a:bodyPr>
          <a:lstStyle/>
          <a:p>
            <a:pPr marL="0" indent="0" algn="ctr" fontAlgn="auto">
              <a:lnSpc>
                <a:spcPct val="100000"/>
              </a:lnSpc>
              <a:spcBef>
                <a:spcPts val="0"/>
              </a:spcBef>
              <a:spcAft>
                <a:spcPts val="0"/>
              </a:spcAft>
              <a:buSzPct val="100000"/>
              <a:buNone/>
            </a:pPr>
            <a:r>
              <a:rPr lang="zh-CN" altLang="en-US" sz="4200" b="1" i="0" spc="260" dirty="0">
                <a:solidFill>
                  <a:schemeClr val="accent1"/>
                </a:solidFill>
                <a:uFillTx/>
                <a:latin typeface="微软雅黑" panose="020B0503020204020204" pitchFamily="34" charset="-122"/>
                <a:ea typeface="微软雅黑" panose="020B0503020204020204" pitchFamily="34" charset="-122"/>
              </a:rPr>
              <a:t>四、下步工作安排及建议</a:t>
            </a:r>
            <a:endParaRPr lang="zh-CN" altLang="en-US" sz="4200" b="1" i="0" spc="26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11"/>
            </p:custDataLst>
          </p:nvPr>
        </p:nvSpPr>
        <p:spPr>
          <a:xfrm>
            <a:off x="1181735" y="2919095"/>
            <a:ext cx="5262880" cy="323723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加强宣传培训</a:t>
            </a:r>
            <a:r>
              <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：通过组织培训、制作宣传视频、手册、海报等方式，面向一线行业管理人员和从业人员，广泛开展运输服务领域疫情防控优化调整措施和各项工作要求培训，提升基层防控一线的工作能力和水平</a:t>
            </a:r>
            <a:endPar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2"/>
          <a:stretch>
            <a:fillRect/>
          </a:stretch>
        </p:blipFill>
        <p:spPr>
          <a:xfrm>
            <a:off x="6672580" y="2204720"/>
            <a:ext cx="4044950" cy="3505200"/>
          </a:xfrm>
          <a:prstGeom prst="rect">
            <a:avLst/>
          </a:prstGeom>
        </p:spPr>
      </p:pic>
    </p:spTree>
    <p:custDataLst>
      <p:tags r:id="rId1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2"/>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4"/>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nvGrpSpPr>
          <p:cNvPr id="10" name="组合 1"/>
          <p:cNvGrpSpPr/>
          <p:nvPr>
            <p:custDataLst>
              <p:tags r:id="rId6"/>
            </p:custDataLst>
          </p:nvPr>
        </p:nvGrpSpPr>
        <p:grpSpPr>
          <a:xfrm>
            <a:off x="10013950" y="4904105"/>
            <a:ext cx="1777365" cy="1687830"/>
            <a:chOff x="14021" y="6063"/>
            <a:chExt cx="4548" cy="4318"/>
          </a:xfrm>
        </p:grpSpPr>
        <p:sp>
          <p:nvSpPr>
            <p:cNvPr id="11" name="椭圆 2"/>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2" name="椭圆 3"/>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9"/>
            </p:custDataLst>
          </p:nvPr>
        </p:nvSpPr>
        <p:spPr>
          <a:xfrm>
            <a:off x="2690368" y="199386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Object 901"/>
          <p:cNvSpPr txBox="1"/>
          <p:nvPr>
            <p:custDataLst>
              <p:tags r:id="rId10"/>
            </p:custDataLst>
          </p:nvPr>
        </p:nvSpPr>
        <p:spPr>
          <a:xfrm>
            <a:off x="1523968" y="1066720"/>
            <a:ext cx="9144064" cy="789305"/>
          </a:xfrm>
          <a:prstGeom prst="rect">
            <a:avLst/>
          </a:prstGeom>
        </p:spPr>
        <p:txBody>
          <a:bodyPr vert="horz" lIns="63500" tIns="25400" rIns="63500" bIns="25400" rtlCol="0" anchor="b" anchorCtr="0">
            <a:normAutofit lnSpcReduction="10000"/>
          </a:bodyPr>
          <a:lstStyle/>
          <a:p>
            <a:pPr marL="0" indent="0" algn="ctr" fontAlgn="auto">
              <a:lnSpc>
                <a:spcPct val="100000"/>
              </a:lnSpc>
              <a:spcBef>
                <a:spcPts val="0"/>
              </a:spcBef>
              <a:spcAft>
                <a:spcPts val="0"/>
              </a:spcAft>
              <a:buSzPct val="100000"/>
              <a:buNone/>
            </a:pPr>
            <a:r>
              <a:rPr lang="zh-CN" altLang="en-US" sz="4200" b="1" i="0" spc="260" dirty="0">
                <a:solidFill>
                  <a:schemeClr val="accent1"/>
                </a:solidFill>
                <a:uFillTx/>
                <a:latin typeface="微软雅黑" panose="020B0503020204020204" pitchFamily="34" charset="-122"/>
                <a:ea typeface="微软雅黑" panose="020B0503020204020204" pitchFamily="34" charset="-122"/>
              </a:rPr>
              <a:t>四、下步工作安排及建议</a:t>
            </a:r>
            <a:endParaRPr lang="zh-CN" altLang="en-US" sz="4200" b="1" i="0" spc="26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11"/>
            </p:custDataLst>
          </p:nvPr>
        </p:nvSpPr>
        <p:spPr>
          <a:xfrm>
            <a:off x="1199515" y="3356610"/>
            <a:ext cx="5262880" cy="238125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强化监督检查</a:t>
            </a:r>
            <a:r>
              <a:rPr 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：将疫情防控作为行业监督检查重要内容，加强明查暗访，广泛接受社会监督，加大典型案例曝光力度，堵塞防疫隐患漏洞，整治防疫简单化、</a:t>
            </a:r>
            <a:r>
              <a:rPr alt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一刀切</a:t>
            </a:r>
            <a:r>
              <a:rPr alt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层层加码</a:t>
            </a:r>
            <a:r>
              <a:rPr lang="zh-CN" altLang="en-US"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做法</a:t>
            </a:r>
            <a:endPar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2"/>
          <a:stretch>
            <a:fillRect/>
          </a:stretch>
        </p:blipFill>
        <p:spPr>
          <a:xfrm>
            <a:off x="6528435" y="2348865"/>
            <a:ext cx="4330700" cy="3816350"/>
          </a:xfrm>
          <a:prstGeom prst="rect">
            <a:avLst/>
          </a:prstGeom>
        </p:spPr>
      </p:pic>
    </p:spTree>
    <p:custDataLst>
      <p:tags r:id="rId1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2"/>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4"/>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nvGrpSpPr>
          <p:cNvPr id="10" name="组合 1"/>
          <p:cNvGrpSpPr/>
          <p:nvPr>
            <p:custDataLst>
              <p:tags r:id="rId6"/>
            </p:custDataLst>
          </p:nvPr>
        </p:nvGrpSpPr>
        <p:grpSpPr>
          <a:xfrm>
            <a:off x="10013950" y="4904105"/>
            <a:ext cx="1777365" cy="1687830"/>
            <a:chOff x="14021" y="6063"/>
            <a:chExt cx="4548" cy="4318"/>
          </a:xfrm>
        </p:grpSpPr>
        <p:sp>
          <p:nvSpPr>
            <p:cNvPr id="11" name="椭圆 2"/>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2" name="椭圆 3"/>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9"/>
            </p:custDataLst>
          </p:nvPr>
        </p:nvSpPr>
        <p:spPr>
          <a:xfrm>
            <a:off x="2690368" y="1993864"/>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13" name="Object 901"/>
          <p:cNvSpPr txBox="1"/>
          <p:nvPr>
            <p:custDataLst>
              <p:tags r:id="rId10"/>
            </p:custDataLst>
          </p:nvPr>
        </p:nvSpPr>
        <p:spPr>
          <a:xfrm>
            <a:off x="1523968" y="1066720"/>
            <a:ext cx="9144064" cy="789305"/>
          </a:xfrm>
          <a:prstGeom prst="rect">
            <a:avLst/>
          </a:prstGeom>
        </p:spPr>
        <p:txBody>
          <a:bodyPr vert="horz" lIns="63500" tIns="25400" rIns="63500" bIns="25400" rtlCol="0" anchor="b" anchorCtr="0">
            <a:normAutofit lnSpcReduction="10000"/>
          </a:bodyPr>
          <a:lstStyle/>
          <a:p>
            <a:pPr marL="0" indent="0" algn="ctr" fontAlgn="auto">
              <a:lnSpc>
                <a:spcPct val="100000"/>
              </a:lnSpc>
              <a:spcBef>
                <a:spcPts val="0"/>
              </a:spcBef>
              <a:spcAft>
                <a:spcPts val="0"/>
              </a:spcAft>
              <a:buSzPct val="100000"/>
              <a:buNone/>
            </a:pPr>
            <a:r>
              <a:rPr lang="zh-CN" altLang="en-US" sz="4200" b="1" i="0" spc="260" dirty="0">
                <a:solidFill>
                  <a:schemeClr val="accent1"/>
                </a:solidFill>
                <a:uFillTx/>
                <a:latin typeface="微软雅黑" panose="020B0503020204020204" pitchFamily="34" charset="-122"/>
                <a:ea typeface="微软雅黑" panose="020B0503020204020204" pitchFamily="34" charset="-122"/>
              </a:rPr>
              <a:t>四、下步工作安排及建议</a:t>
            </a:r>
            <a:endParaRPr lang="zh-CN" altLang="en-US" sz="4200" b="1" i="0" spc="26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11"/>
            </p:custDataLst>
          </p:nvPr>
        </p:nvSpPr>
        <p:spPr>
          <a:xfrm>
            <a:off x="1181735" y="2919095"/>
            <a:ext cx="5262880" cy="238125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sz="2000" b="1"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关爱一线人员</a:t>
            </a:r>
            <a:r>
              <a:rPr lang="zh-CN" sz="20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：积极会同工会等部门，加强一线防疫工作人员的关心关爱，全力帮助困难职工解决实际问题，按规定落实各项待遇，尽力解决从业人员后顾之忧</a:t>
            </a:r>
            <a:endParaRPr 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2"/>
          <a:stretch>
            <a:fillRect/>
          </a:stretch>
        </p:blipFill>
        <p:spPr>
          <a:xfrm>
            <a:off x="6384290" y="2420620"/>
            <a:ext cx="4149090" cy="2991485"/>
          </a:xfrm>
          <a:prstGeom prst="rect">
            <a:avLst/>
          </a:prstGeom>
        </p:spPr>
      </p:pic>
    </p:spTree>
    <p:custDataLst>
      <p:tags r:id="rId1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6" name="Picture 4" descr="蓝色hl81829782-1"/>
          <p:cNvPicPr>
            <a:picLocks noChangeAspect="1" noChangeArrowheads="1"/>
          </p:cNvPicPr>
          <p:nvPr>
            <p:custDataLst>
              <p:tags r:id="rId1"/>
            </p:custDataLst>
          </p:nvPr>
        </p:nvPicPr>
        <p:blipFill>
          <a:blip r:embed="rId2" cstate="print"/>
          <a:srcRect/>
          <a:stretch>
            <a:fillRect/>
          </a:stretch>
        </p:blipFill>
        <p:spPr bwMode="auto">
          <a:xfrm>
            <a:off x="0" y="-27940"/>
            <a:ext cx="12188825" cy="6864350"/>
          </a:xfrm>
          <a:prstGeom prst="rect">
            <a:avLst/>
          </a:prstGeom>
          <a:noFill/>
        </p:spPr>
      </p:pic>
      <p:sp>
        <p:nvSpPr>
          <p:cNvPr id="102402" name="Rectangle 2"/>
          <p:cNvSpPr>
            <a:spLocks noGrp="1" noChangeArrowheads="1"/>
          </p:cNvSpPr>
          <p:nvPr>
            <p:ph type="title" idx="4294967295"/>
          </p:nvPr>
        </p:nvSpPr>
        <p:spPr bwMode="auto">
          <a:xfrm>
            <a:off x="5159693" y="1915478"/>
            <a:ext cx="5616575" cy="1143000"/>
          </a:xfrm>
          <a:prstGeom prst="rect">
            <a:avLst/>
          </a:prstGeom>
          <a:noFill/>
          <a:ln>
            <a:miter lim="800000"/>
          </a:ln>
        </p:spPr>
        <p:txBody>
          <a:bodyPr/>
          <a:lstStyle/>
          <a:p>
            <a:pPr algn="ctr" eaLnBrk="1" latinLnBrk="0" hangingPunct="1">
              <a:buClrTx/>
              <a:buSzTx/>
              <a:buFontTx/>
            </a:pPr>
            <a:r>
              <a:rPr lang="zh-CN" altLang="en-US" sz="6000" b="1" dirty="0">
                <a:latin typeface="微软雅黑" panose="020B0503020204020204" pitchFamily="34" charset="-122"/>
                <a:ea typeface="微软雅黑" panose="020B0503020204020204" pitchFamily="34" charset="-122"/>
              </a:rPr>
              <a:t>谢谢！</a:t>
            </a:r>
            <a:br>
              <a:rPr lang="zh-CN" altLang="en-US" sz="6000" b="1" dirty="0">
                <a:latin typeface="微软雅黑" panose="020B0503020204020204" pitchFamily="34" charset="-122"/>
                <a:ea typeface="微软雅黑" panose="020B0503020204020204" pitchFamily="34" charset="-122"/>
              </a:rPr>
            </a:br>
            <a:br>
              <a:rPr lang="zh-CN" altLang="en-US" sz="6000" b="1" dirty="0">
                <a:latin typeface="微软雅黑" panose="020B0503020204020204" pitchFamily="34" charset="-122"/>
                <a:ea typeface="微软雅黑" panose="020B0503020204020204" pitchFamily="34" charset="-122"/>
              </a:rPr>
            </a:br>
            <a:r>
              <a:rPr lang="en-US" altLang="zh-CN" sz="6000" b="1" dirty="0">
                <a:latin typeface="微软雅黑" panose="020B0503020204020204" pitchFamily="34" charset="-122"/>
                <a:ea typeface="微软雅黑" panose="020B0503020204020204" pitchFamily="34" charset="-122"/>
              </a:rPr>
              <a:t>    </a:t>
            </a:r>
            <a:r>
              <a:rPr lang="en-US" altLang="zh-CN" sz="4000" b="1" dirty="0">
                <a:latin typeface="微软雅黑" panose="020B0503020204020204" pitchFamily="34" charset="-122"/>
                <a:ea typeface="微软雅黑" panose="020B0503020204020204" pitchFamily="34" charset="-122"/>
              </a:rPr>
              <a:t>  </a:t>
            </a:r>
            <a:r>
              <a:rPr lang="zh-CN" altLang="en-US" sz="6000" b="1" dirty="0">
                <a:latin typeface="微软雅黑" panose="020B0503020204020204" pitchFamily="34" charset="-122"/>
                <a:ea typeface="微软雅黑" panose="020B0503020204020204" pitchFamily="34" charset="-122"/>
              </a:rPr>
              <a:t> </a:t>
            </a:r>
            <a:endParaRPr lang="zh-CN" altLang="en-US" sz="3600" b="1" dirty="0">
              <a:solidFill>
                <a:srgbClr val="054682"/>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0"/>
          <p:cNvSpPr/>
          <p:nvPr>
            <p:custDataLst>
              <p:tags r:id="rId1"/>
            </p:custDataLst>
          </p:nvPr>
        </p:nvSpPr>
        <p:spPr>
          <a:xfrm>
            <a:off x="582613" y="848995"/>
            <a:ext cx="11048365" cy="5523865"/>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
          <p:cNvSpPr/>
          <p:nvPr>
            <p:custDataLst>
              <p:tags r:id="rId2"/>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a:spLocks noGrp="1"/>
          </p:cNvSpPr>
          <p:nvPr>
            <p:custDataLst>
              <p:tags r:id="rId3"/>
            </p:custDataLst>
          </p:nvPr>
        </p:nvSpPr>
        <p:spPr>
          <a:xfrm>
            <a:off x="2146618" y="468630"/>
            <a:ext cx="7920355" cy="788035"/>
          </a:xfrm>
          <a:prstGeom prst="rect">
            <a:avLst/>
          </a:prstGeom>
        </p:spPr>
        <p:txBody>
          <a:bodyPr vert="horz" lIns="91440" tIns="45720" rIns="91440" bIns="45720" rtlCol="0" anchor="ctr" anchorCtr="0">
            <a:normAutofit fontScale="8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ctr">
              <a:lnSpc>
                <a:spcPct val="100000"/>
              </a:lnSpc>
              <a:spcBef>
                <a:spcPts val="0"/>
              </a:spcBef>
              <a:spcAft>
                <a:spcPts val="0"/>
              </a:spcAft>
              <a:buSzPct val="100000"/>
              <a:buNone/>
            </a:pPr>
            <a:r>
              <a:rPr lang="zh-CN" altLang="en-US" sz="4000" spc="240" dirty="0">
                <a:solidFill>
                  <a:schemeClr val="lt1"/>
                </a:solidFill>
                <a:uFillTx/>
                <a:latin typeface="Arial" panose="020B0604020202020204" pitchFamily="34" charset="0"/>
                <a:ea typeface="微软雅黑" panose="020B0503020204020204" pitchFamily="34" charset="-122"/>
              </a:rPr>
              <a:t>一、二十条优化措施运输服务相关内容</a:t>
            </a:r>
            <a:endParaRPr lang="zh-CN" altLang="en-US" sz="4000" spc="240" dirty="0">
              <a:solidFill>
                <a:schemeClr val="lt1"/>
              </a:solidFill>
              <a:uFillTx/>
              <a:latin typeface="Arial" panose="020B0604020202020204" pitchFamily="34" charset="0"/>
              <a:ea typeface="微软雅黑" panose="020B0503020204020204" pitchFamily="34" charset="-122"/>
            </a:endParaRPr>
          </a:p>
        </p:txBody>
      </p:sp>
      <p:sp>
        <p:nvSpPr>
          <p:cNvPr id="16" name="文本框 9"/>
          <p:cNvSpPr txBox="1"/>
          <p:nvPr>
            <p:custDataLst>
              <p:tags r:id="rId4"/>
            </p:custDataLst>
          </p:nvPr>
        </p:nvSpPr>
        <p:spPr>
          <a:xfrm>
            <a:off x="1042035" y="1772285"/>
            <a:ext cx="10111740" cy="3404870"/>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《关于进一步优化新冠肺炎疫情防控措施 科学精准做好防控工作的通知》</a:t>
            </a:r>
            <a:endPar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marL="812800" lvl="1" indent="-457200" algn="l" eaLnBrk="1" latinLnBrk="0" hangingPunct="1">
              <a:lnSpc>
                <a:spcPct val="120000"/>
              </a:lnSpc>
              <a:spcAft>
                <a:spcPts val="800"/>
              </a:spcAft>
              <a:buClr>
                <a:schemeClr val="tx1">
                  <a:lumMod val="95000"/>
                  <a:lumOff val="5000"/>
                </a:schemeClr>
              </a:buClr>
              <a:buSzPct val="100000"/>
              <a:buFont typeface="+mj-lt"/>
              <a:buAutoNum type="arabicPeriod"/>
            </a:pPr>
            <a:r>
              <a:rPr lang="en-US" altLang="zh-CN"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总体要求</a:t>
            </a:r>
            <a:endParaRPr lang="en-US" altLang="zh-CN"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坚定不移坚持人民至上、生命至上</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坚定不移落实“外防输入、内防反弹”总策略</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坚定不移贯彻“动态清零”总方针</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疫情要防住、经济要稳住、发展要安全</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高效统筹疫情防控和经济社会发展</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3" name="矩形 1"/>
          <p:cNvSpPr/>
          <p:nvPr>
            <p:custDataLst>
              <p:tags r:id="rId5"/>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
          <p:cNvSpPr/>
          <p:nvPr>
            <p:custDataLst>
              <p:tags r:id="rId6"/>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7"/>
          <a:stretch>
            <a:fillRect/>
          </a:stretch>
        </p:blipFill>
        <p:spPr>
          <a:xfrm>
            <a:off x="7032625" y="2636520"/>
            <a:ext cx="3627120" cy="2446655"/>
          </a:xfrm>
          <a:prstGeom prst="rect">
            <a:avLst/>
          </a:prstGeom>
        </p:spPr>
      </p:pic>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0"/>
          <p:cNvSpPr/>
          <p:nvPr>
            <p:custDataLst>
              <p:tags r:id="rId1"/>
            </p:custDataLst>
          </p:nvPr>
        </p:nvSpPr>
        <p:spPr>
          <a:xfrm>
            <a:off x="582613" y="848995"/>
            <a:ext cx="11048365" cy="5523865"/>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
          <p:cNvSpPr/>
          <p:nvPr>
            <p:custDataLst>
              <p:tags r:id="rId2"/>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a:spLocks noGrp="1"/>
          </p:cNvSpPr>
          <p:nvPr>
            <p:custDataLst>
              <p:tags r:id="rId3"/>
            </p:custDataLst>
          </p:nvPr>
        </p:nvSpPr>
        <p:spPr>
          <a:xfrm>
            <a:off x="2146618" y="468630"/>
            <a:ext cx="7920355" cy="788035"/>
          </a:xfrm>
          <a:prstGeom prst="rect">
            <a:avLst/>
          </a:prstGeom>
        </p:spPr>
        <p:txBody>
          <a:bodyPr vert="horz" lIns="91440" tIns="45720" rIns="91440" bIns="45720" rtlCol="0" anchor="ctr" anchorCtr="0">
            <a:normAutofit fontScale="8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ctr">
              <a:lnSpc>
                <a:spcPct val="100000"/>
              </a:lnSpc>
              <a:spcBef>
                <a:spcPts val="0"/>
              </a:spcBef>
              <a:spcAft>
                <a:spcPts val="0"/>
              </a:spcAft>
              <a:buSzPct val="100000"/>
              <a:buNone/>
            </a:pPr>
            <a:r>
              <a:rPr lang="zh-CN" altLang="en-US" sz="4000" spc="240" dirty="0">
                <a:solidFill>
                  <a:schemeClr val="lt1"/>
                </a:solidFill>
                <a:uFillTx/>
                <a:latin typeface="Arial" panose="020B0604020202020204" pitchFamily="34" charset="0"/>
                <a:ea typeface="微软雅黑" panose="020B0503020204020204" pitchFamily="34" charset="-122"/>
              </a:rPr>
              <a:t>一、二十条优化措施</a:t>
            </a:r>
            <a:r>
              <a:rPr lang="zh-CN" altLang="en-US" sz="4000" spc="240" dirty="0">
                <a:solidFill>
                  <a:schemeClr val="lt1"/>
                </a:solidFill>
                <a:latin typeface="Arial" panose="020B0604020202020204" pitchFamily="34" charset="0"/>
                <a:sym typeface="+mn-ea"/>
              </a:rPr>
              <a:t>运输服务</a:t>
            </a:r>
            <a:r>
              <a:rPr lang="zh-CN" altLang="en-US" sz="4000" spc="240" dirty="0">
                <a:solidFill>
                  <a:schemeClr val="lt1"/>
                </a:solidFill>
                <a:uFillTx/>
                <a:latin typeface="Arial" panose="020B0604020202020204" pitchFamily="34" charset="0"/>
                <a:ea typeface="微软雅黑" panose="020B0503020204020204" pitchFamily="34" charset="-122"/>
              </a:rPr>
              <a:t>相关内容</a:t>
            </a:r>
            <a:endParaRPr lang="zh-CN" altLang="en-US" sz="4000" spc="240" dirty="0">
              <a:solidFill>
                <a:schemeClr val="lt1"/>
              </a:solidFill>
              <a:uFillTx/>
              <a:latin typeface="Arial" panose="020B0604020202020204" pitchFamily="34" charset="0"/>
              <a:ea typeface="微软雅黑" panose="020B0503020204020204" pitchFamily="34" charset="-122"/>
            </a:endParaRPr>
          </a:p>
        </p:txBody>
      </p:sp>
      <p:sp>
        <p:nvSpPr>
          <p:cNvPr id="16" name="文本框 9"/>
          <p:cNvSpPr txBox="1"/>
          <p:nvPr>
            <p:custDataLst>
              <p:tags r:id="rId4"/>
            </p:custDataLst>
          </p:nvPr>
        </p:nvSpPr>
        <p:spPr>
          <a:xfrm>
            <a:off x="1040130" y="1773974"/>
            <a:ext cx="10111740" cy="3685266"/>
          </a:xfrm>
          <a:prstGeom prst="rect">
            <a:avLst/>
          </a:prstGeom>
          <a:noFill/>
        </p:spPr>
        <p:txBody>
          <a:bodyPr vert="horz" lIns="90000" tIns="46800" rIns="90000" bIns="46800" rtlCol="0" anchor="ctr">
            <a:normAutofit lnSpcReduction="1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《关于进一步优化新冠肺炎疫情防控措施 科学精准做好防控工作的通知》</a:t>
            </a:r>
            <a:endPar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marL="355600" lvl="1" indent="0" algn="l" eaLnBrk="1" latinLnBrk="0" hangingPunct="1">
              <a:lnSpc>
                <a:spcPct val="120000"/>
              </a:lnSpc>
              <a:spcAft>
                <a:spcPts val="800"/>
              </a:spcAft>
              <a:buClr>
                <a:schemeClr val="tx1">
                  <a:lumMod val="95000"/>
                  <a:lumOff val="5000"/>
                </a:schemeClr>
              </a:buClr>
              <a:buSzPct val="100000"/>
              <a:buFont typeface="+mj-lt"/>
              <a:buNone/>
            </a:pPr>
            <a:r>
              <a:rPr lang="en-US" altLang="zh-CN"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2.  </a:t>
            </a:r>
            <a:r>
              <a:rPr lang="zh-CN" altLang="en-US"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风险区域划定</a:t>
            </a:r>
            <a:endParaRPr lang="en-US" altLang="zh-CN"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将风险区由“高、中、低”三类调整为“高、低”两类</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感染者居住地以及活动频繁且疫情传播风险较高的工作地和活动地等区域划定为高风险区</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高风险区所在县（市、区、旗）的其他地区划定为低风险区</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355600" lvl="1" indent="0" algn="l" eaLnBrk="1" latinLnBrk="0" hangingPunct="1">
              <a:lnSpc>
                <a:spcPct val="120000"/>
              </a:lnSpc>
              <a:spcAft>
                <a:spcPts val="800"/>
              </a:spcAft>
              <a:buClr>
                <a:schemeClr val="tx1">
                  <a:lumMod val="95000"/>
                  <a:lumOff val="5000"/>
                </a:schemeClr>
              </a:buClr>
              <a:buSzTx/>
              <a:buFont typeface="+mj-lt"/>
              <a:buNone/>
              <a:tabLst>
                <a:tab pos="1609725" algn="l"/>
              </a:tabLst>
            </a:pPr>
            <a:r>
              <a:rPr lang="en-US" altLang="zh-CN" sz="2000" spc="200" dirty="0">
                <a:effectLst>
                  <a:outerShdw blurRad="38100" dist="19050" dir="2700000" algn="tl" rotWithShape="0">
                    <a:schemeClr val="dk1">
                      <a:alpha val="40000"/>
                    </a:schemeClr>
                  </a:outerShdw>
                </a:effectLst>
                <a:latin typeface="Arial" panose="020B0604020202020204" pitchFamily="34" charset="0"/>
                <a:sym typeface="+mn-ea"/>
              </a:rPr>
              <a:t>3.  </a:t>
            </a:r>
            <a:r>
              <a:rPr lang="zh-CN" altLang="en-US" sz="2000" spc="200" dirty="0">
                <a:effectLst>
                  <a:outerShdw blurRad="38100" dist="19050" dir="2700000" algn="tl" rotWithShape="0">
                    <a:schemeClr val="dk1">
                      <a:alpha val="40000"/>
                    </a:schemeClr>
                  </a:outerShdw>
                </a:effectLst>
                <a:latin typeface="Arial" panose="020B0604020202020204" pitchFamily="34" charset="0"/>
                <a:sym typeface="+mn-ea"/>
              </a:rPr>
              <a:t>高风险岗位人员结束闭环作业</a:t>
            </a:r>
            <a:endParaRPr lang="zh-CN" altLang="en-US"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sym typeface="+mn-ea"/>
              </a:rPr>
              <a:t>“7天集中隔离或7天居家隔离”调整为“5天居家健康监测”</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sym typeface="+mn-ea"/>
              </a:rPr>
              <a:t>期间赋码管理，第1、3、5天各开展1次核酸检测</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sym typeface="+mn-ea"/>
              </a:rPr>
              <a:t>非必要不外出，确需外出的不前往人员密集公共场所、不乘坐公共交通工具</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685800" lvl="2" indent="0" algn="l" fontAlgn="ctr">
              <a:lnSpc>
                <a:spcPct val="120000"/>
              </a:lnSpc>
              <a:spcAft>
                <a:spcPts val="800"/>
              </a:spcAft>
              <a:buSzPct val="100000"/>
              <a:buFont typeface="Arial" panose="020B0604020202020204" pitchFamily="34" charset="0"/>
              <a:buNone/>
            </a:pP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3" name="矩形 1"/>
          <p:cNvSpPr/>
          <p:nvPr>
            <p:custDataLst>
              <p:tags r:id="rId5"/>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
          <p:cNvSpPr/>
          <p:nvPr>
            <p:custDataLst>
              <p:tags r:id="rId6"/>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0"/>
          <p:cNvSpPr/>
          <p:nvPr>
            <p:custDataLst>
              <p:tags r:id="rId1"/>
            </p:custDataLst>
          </p:nvPr>
        </p:nvSpPr>
        <p:spPr>
          <a:xfrm>
            <a:off x="582613" y="848995"/>
            <a:ext cx="11048365" cy="5523865"/>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
          <p:cNvSpPr/>
          <p:nvPr>
            <p:custDataLst>
              <p:tags r:id="rId2"/>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a:spLocks noGrp="1"/>
          </p:cNvSpPr>
          <p:nvPr>
            <p:custDataLst>
              <p:tags r:id="rId3"/>
            </p:custDataLst>
          </p:nvPr>
        </p:nvSpPr>
        <p:spPr>
          <a:xfrm>
            <a:off x="2146618" y="468630"/>
            <a:ext cx="7920355" cy="788035"/>
          </a:xfrm>
          <a:prstGeom prst="rect">
            <a:avLst/>
          </a:prstGeom>
        </p:spPr>
        <p:txBody>
          <a:bodyPr vert="horz" lIns="91440" tIns="45720" rIns="91440" bIns="45720" rtlCol="0" anchor="ctr" anchorCtr="0">
            <a:normAutofit fontScale="8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ctr">
              <a:lnSpc>
                <a:spcPct val="100000"/>
              </a:lnSpc>
              <a:spcBef>
                <a:spcPts val="0"/>
              </a:spcBef>
              <a:spcAft>
                <a:spcPts val="0"/>
              </a:spcAft>
              <a:buSzPct val="100000"/>
              <a:buNone/>
            </a:pPr>
            <a:r>
              <a:rPr lang="zh-CN" altLang="en-US" sz="4000" spc="240" dirty="0">
                <a:solidFill>
                  <a:schemeClr val="lt1"/>
                </a:solidFill>
                <a:uFillTx/>
                <a:latin typeface="Arial" panose="020B0604020202020204" pitchFamily="34" charset="0"/>
                <a:ea typeface="微软雅黑" panose="020B0503020204020204" pitchFamily="34" charset="-122"/>
              </a:rPr>
              <a:t>一、二十条优化措施</a:t>
            </a:r>
            <a:r>
              <a:rPr lang="zh-CN" altLang="en-US" sz="4000" spc="240" dirty="0">
                <a:solidFill>
                  <a:schemeClr val="lt1"/>
                </a:solidFill>
                <a:latin typeface="Arial" panose="020B0604020202020204" pitchFamily="34" charset="0"/>
                <a:sym typeface="+mn-ea"/>
              </a:rPr>
              <a:t>运输服务</a:t>
            </a:r>
            <a:r>
              <a:rPr lang="zh-CN" altLang="en-US" sz="4000" spc="240" dirty="0">
                <a:solidFill>
                  <a:schemeClr val="lt1"/>
                </a:solidFill>
                <a:uFillTx/>
                <a:latin typeface="Arial" panose="020B0604020202020204" pitchFamily="34" charset="0"/>
                <a:ea typeface="微软雅黑" panose="020B0503020204020204" pitchFamily="34" charset="-122"/>
              </a:rPr>
              <a:t>相关内容</a:t>
            </a:r>
            <a:endParaRPr lang="zh-CN" altLang="en-US" sz="4000" spc="240" dirty="0">
              <a:solidFill>
                <a:schemeClr val="lt1"/>
              </a:solidFill>
              <a:uFillTx/>
              <a:latin typeface="Arial" panose="020B0604020202020204" pitchFamily="34" charset="0"/>
              <a:ea typeface="微软雅黑" panose="020B0503020204020204" pitchFamily="34" charset="-122"/>
            </a:endParaRPr>
          </a:p>
        </p:txBody>
      </p:sp>
      <p:sp>
        <p:nvSpPr>
          <p:cNvPr id="16" name="文本框 9"/>
          <p:cNvSpPr txBox="1"/>
          <p:nvPr>
            <p:custDataLst>
              <p:tags r:id="rId4"/>
            </p:custDataLst>
          </p:nvPr>
        </p:nvSpPr>
        <p:spPr>
          <a:xfrm>
            <a:off x="916940" y="1216025"/>
            <a:ext cx="10380345" cy="4935855"/>
          </a:xfrm>
          <a:prstGeom prst="rect">
            <a:avLst/>
          </a:prstGeom>
          <a:noFill/>
        </p:spPr>
        <p:txBody>
          <a:bodyPr vert="horz" lIns="90000" tIns="46800" rIns="90000" bIns="46800" rtlCol="0" anchor="ct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eaLnBrk="1" latinLnBrk="0" hangingPunct="1">
              <a:lnSpc>
                <a:spcPct val="120000"/>
              </a:lnSpc>
              <a:spcAft>
                <a:spcPts val="0"/>
              </a:spcAft>
              <a:buClr>
                <a:schemeClr val="tx1">
                  <a:lumMod val="95000"/>
                  <a:lumOff val="5000"/>
                </a:schemeClr>
              </a:buClr>
              <a:buSzPct val="100000"/>
              <a:buFont typeface="+mj-ea"/>
              <a:buNone/>
            </a:pPr>
            <a:r>
              <a:rPr lang="zh-CN" altLang="en-US" sz="16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《关于进一步优化新冠肺炎疫情防控措施 科学精准做好防控工作的通知》</a:t>
            </a:r>
            <a:endParaRPr lang="zh-CN" altLang="en-US" sz="16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marL="355600" lvl="1" indent="0" algn="l" eaLnBrk="1" latinLnBrk="0" hangingPunct="1">
              <a:lnSpc>
                <a:spcPct val="120000"/>
              </a:lnSpc>
              <a:spcAft>
                <a:spcPts val="0"/>
              </a:spcAft>
              <a:buClr>
                <a:schemeClr val="tx1">
                  <a:lumMod val="95000"/>
                  <a:lumOff val="5000"/>
                </a:schemeClr>
              </a:buClr>
              <a:buSzPct val="100000"/>
              <a:buFont typeface="Wingdings" panose="05000000000000000000" charset="0"/>
              <a:buNone/>
            </a:pPr>
            <a:r>
              <a:rPr lang="en-US" altLang="zh-CN"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4.</a:t>
            </a:r>
            <a:r>
              <a:rPr lang="zh-CN" altLang="en-US"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人员跨省流动</a:t>
            </a:r>
            <a:endParaRPr lang="en-US" altLang="zh-CN"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533400" lvl="1" indent="0" algn="l" eaLnBrk="1" fontAlgn="ctr" latinLnBrk="0" hangingPunct="1">
              <a:lnSpc>
                <a:spcPct val="120000"/>
              </a:lnSpc>
              <a:spcAft>
                <a:spcPts val="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sym typeface="+mn-ea"/>
              </a:rPr>
              <a:t>面向跨省流动人员开展“落地检”</a:t>
            </a:r>
            <a:endParaRPr lang="zh-CN" altLang="en-US" spc="180" dirty="0">
              <a:solidFill>
                <a:schemeClr val="tx1">
                  <a:lumMod val="85000"/>
                  <a:lumOff val="15000"/>
                </a:schemeClr>
              </a:solidFill>
              <a:latin typeface="Arial" panose="020B0604020202020204" pitchFamily="34" charset="0"/>
              <a:sym typeface="+mn-ea"/>
            </a:endParaRPr>
          </a:p>
          <a:p>
            <a:pPr marL="533400" lvl="1" indent="0" algn="l" eaLnBrk="1" fontAlgn="ctr" latinLnBrk="0" hangingPunct="1">
              <a:lnSpc>
                <a:spcPct val="120000"/>
              </a:lnSpc>
              <a:spcAft>
                <a:spcPts val="0"/>
              </a:spcAft>
              <a:buSzPct val="100000"/>
              <a:buFont typeface="Arial" panose="020B0604020202020204" pitchFamily="34" charset="0"/>
              <a:buChar char="●"/>
            </a:pPr>
            <a:r>
              <a:rPr lang="en-US" spc="180" dirty="0">
                <a:solidFill>
                  <a:schemeClr val="tx1">
                    <a:lumMod val="85000"/>
                    <a:lumOff val="15000"/>
                  </a:schemeClr>
                </a:solidFill>
                <a:latin typeface="Arial" panose="020B0604020202020204" pitchFamily="34" charset="0"/>
                <a:ea typeface="微软雅黑" panose="020B0503020204020204" pitchFamily="34" charset="-122"/>
              </a:rPr>
              <a:t>11</a:t>
            </a: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月</a:t>
            </a:r>
            <a:r>
              <a:rPr lang="en-US" altLang="zh-CN" spc="180" dirty="0">
                <a:solidFill>
                  <a:schemeClr val="tx1">
                    <a:lumMod val="85000"/>
                    <a:lumOff val="15000"/>
                  </a:schemeClr>
                </a:solidFill>
                <a:latin typeface="Arial" panose="020B0604020202020204" pitchFamily="34" charset="0"/>
                <a:ea typeface="微软雅黑" panose="020B0503020204020204" pitchFamily="34" charset="-122"/>
              </a:rPr>
              <a:t>19</a:t>
            </a: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日，国务院联防联控机制综合组印发</a:t>
            </a:r>
            <a:r>
              <a:rPr lang="zh-CN" altLang="en-US" spc="180" dirty="0">
                <a:solidFill>
                  <a:srgbClr val="FF0000"/>
                </a:solidFill>
                <a:latin typeface="Arial" panose="020B0604020202020204" pitchFamily="34" charset="0"/>
                <a:sym typeface="+mn-ea"/>
              </a:rPr>
              <a:t>《新冠肺炎疫情防控核酸检测实施办法》，关于</a:t>
            </a:r>
            <a:r>
              <a:rPr lang="en-US" altLang="zh-CN" spc="180" dirty="0">
                <a:solidFill>
                  <a:srgbClr val="FF0000"/>
                </a:solidFill>
                <a:latin typeface="Arial" panose="020B0604020202020204" pitchFamily="34" charset="0"/>
                <a:sym typeface="+mn-ea"/>
              </a:rPr>
              <a:t>“</a:t>
            </a: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跨区域流动人员检测</a:t>
            </a:r>
            <a:r>
              <a:rPr lang="en-US" altLang="zh-CN" spc="180" dirty="0">
                <a:solidFill>
                  <a:schemeClr val="tx1">
                    <a:lumMod val="85000"/>
                    <a:lumOff val="15000"/>
                  </a:schemeClr>
                </a:solidFill>
                <a:latin typeface="Arial" panose="020B0604020202020204" pitchFamily="34" charset="0"/>
                <a:ea typeface="微软雅黑" panose="020B0503020204020204" pitchFamily="34" charset="-122"/>
              </a:rPr>
              <a:t>”</a:t>
            </a: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，要求：</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0" algn="l" eaLnBrk="1" fontAlgn="ctr" latinLnBrk="0" hangingPunct="1">
              <a:lnSpc>
                <a:spcPct val="120000"/>
              </a:lnSpc>
              <a:spcAft>
                <a:spcPts val="0"/>
              </a:spcAft>
              <a:buSzPct val="100000"/>
              <a:buFont typeface="Wingdings" panose="05000000000000000000" charset="0"/>
              <a:buChar char="Ø"/>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按照“自愿、免费、即采即走、不限制流动”原则，在机场、火车站、长途客运站、高速公路省界服务区、港口等地设置核酸采样点，面向跨省流动人员提供“落地检”服务，引导自驾游人员每到一地主动进行核酸检测。</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0" algn="l" eaLnBrk="1" fontAlgn="ctr" latinLnBrk="0" hangingPunct="1">
              <a:lnSpc>
                <a:spcPct val="120000"/>
              </a:lnSpc>
              <a:spcAft>
                <a:spcPts val="0"/>
              </a:spcAft>
              <a:buSzPct val="100000"/>
              <a:buFont typeface="Wingdings" panose="05000000000000000000" charset="0"/>
              <a:buChar char="Ø"/>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旅客需凭48小时内核酸检测阴性证明乘坐飞机、高铁、列车、跨省长途客运汽车、跨省客运船舶等交通工具。离开陆地边境口岸城市人员需持48小时内核酸检测阴性证明。</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0" algn="l" eaLnBrk="1" fontAlgn="ctr" latinLnBrk="0" hangingPunct="1">
              <a:lnSpc>
                <a:spcPct val="120000"/>
              </a:lnSpc>
              <a:spcAft>
                <a:spcPts val="0"/>
              </a:spcAft>
              <a:buSzPct val="100000"/>
              <a:buFont typeface="Wingdings" panose="05000000000000000000" charset="0"/>
              <a:buChar char="Ø"/>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3岁以下婴幼儿等特殊人群可免于查验核酸检测阴性证明。</a:t>
            </a:r>
            <a:endParaRPr lang="zh-CN" altLang="en-US" spc="180" dirty="0">
              <a:solidFill>
                <a:srgbClr val="FF0000"/>
              </a:solidFill>
              <a:latin typeface="Arial" panose="020B0604020202020204" pitchFamily="34" charset="0"/>
              <a:ea typeface="微软雅黑" panose="020B0503020204020204" pitchFamily="34" charset="-122"/>
            </a:endParaRPr>
          </a:p>
        </p:txBody>
      </p:sp>
      <p:sp>
        <p:nvSpPr>
          <p:cNvPr id="13" name="矩形 1"/>
          <p:cNvSpPr/>
          <p:nvPr>
            <p:custDataLst>
              <p:tags r:id="rId5"/>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
          <p:cNvSpPr/>
          <p:nvPr>
            <p:custDataLst>
              <p:tags r:id="rId6"/>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0"/>
          <p:cNvSpPr/>
          <p:nvPr>
            <p:custDataLst>
              <p:tags r:id="rId1"/>
            </p:custDataLst>
          </p:nvPr>
        </p:nvSpPr>
        <p:spPr>
          <a:xfrm>
            <a:off x="582613" y="848995"/>
            <a:ext cx="11048365" cy="5523865"/>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
          <p:cNvSpPr/>
          <p:nvPr>
            <p:custDataLst>
              <p:tags r:id="rId2"/>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a:spLocks noGrp="1"/>
          </p:cNvSpPr>
          <p:nvPr>
            <p:custDataLst>
              <p:tags r:id="rId3"/>
            </p:custDataLst>
          </p:nvPr>
        </p:nvSpPr>
        <p:spPr>
          <a:xfrm>
            <a:off x="2146618" y="468630"/>
            <a:ext cx="7920355" cy="788035"/>
          </a:xfrm>
          <a:prstGeom prst="rect">
            <a:avLst/>
          </a:prstGeom>
        </p:spPr>
        <p:txBody>
          <a:bodyPr vert="horz" lIns="91440" tIns="45720" rIns="91440" bIns="45720" rtlCol="0" anchor="ctr" anchorCtr="0">
            <a:normAutofit fontScale="8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indent="0" algn="ctr">
              <a:lnSpc>
                <a:spcPct val="100000"/>
              </a:lnSpc>
              <a:spcBef>
                <a:spcPts val="0"/>
              </a:spcBef>
              <a:spcAft>
                <a:spcPts val="0"/>
              </a:spcAft>
              <a:buSzPct val="100000"/>
              <a:buNone/>
            </a:pPr>
            <a:r>
              <a:rPr lang="zh-CN" altLang="en-US" sz="4000" spc="240" dirty="0">
                <a:solidFill>
                  <a:schemeClr val="lt1"/>
                </a:solidFill>
                <a:uFillTx/>
                <a:latin typeface="Arial" panose="020B0604020202020204" pitchFamily="34" charset="0"/>
                <a:ea typeface="微软雅黑" panose="020B0503020204020204" pitchFamily="34" charset="-122"/>
              </a:rPr>
              <a:t>一、二十条优化措施</a:t>
            </a:r>
            <a:r>
              <a:rPr lang="zh-CN" altLang="en-US" sz="4000" spc="240" dirty="0">
                <a:solidFill>
                  <a:schemeClr val="lt1"/>
                </a:solidFill>
                <a:latin typeface="Arial" panose="020B0604020202020204" pitchFamily="34" charset="0"/>
                <a:sym typeface="+mn-ea"/>
              </a:rPr>
              <a:t>运输服务</a:t>
            </a:r>
            <a:r>
              <a:rPr lang="zh-CN" altLang="en-US" sz="4000" spc="240" dirty="0">
                <a:solidFill>
                  <a:schemeClr val="lt1"/>
                </a:solidFill>
                <a:uFillTx/>
                <a:latin typeface="Arial" panose="020B0604020202020204" pitchFamily="34" charset="0"/>
                <a:ea typeface="微软雅黑" panose="020B0503020204020204" pitchFamily="34" charset="-122"/>
              </a:rPr>
              <a:t>相关内容</a:t>
            </a:r>
            <a:endParaRPr lang="zh-CN" altLang="en-US" sz="4000" spc="240" dirty="0">
              <a:solidFill>
                <a:schemeClr val="lt1"/>
              </a:solidFill>
              <a:uFillTx/>
              <a:latin typeface="Arial" panose="020B0604020202020204" pitchFamily="34" charset="0"/>
              <a:ea typeface="微软雅黑" panose="020B0503020204020204" pitchFamily="34" charset="-122"/>
            </a:endParaRPr>
          </a:p>
        </p:txBody>
      </p:sp>
      <p:sp>
        <p:nvSpPr>
          <p:cNvPr id="16" name="文本框 9"/>
          <p:cNvSpPr txBox="1"/>
          <p:nvPr>
            <p:custDataLst>
              <p:tags r:id="rId4"/>
            </p:custDataLst>
          </p:nvPr>
        </p:nvSpPr>
        <p:spPr>
          <a:xfrm>
            <a:off x="1040130" y="1767624"/>
            <a:ext cx="10111740" cy="3685266"/>
          </a:xfrm>
          <a:prstGeom prst="rect">
            <a:avLst/>
          </a:prstGeom>
          <a:noFill/>
        </p:spPr>
        <p:txBody>
          <a:bodyPr vert="horz" lIns="90000" tIns="46800" rIns="90000" bIns="46800" rtlCol="0" anchor="ctr">
            <a:normAutofit lnSpcReduction="1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《关于进一步优化新冠肺炎疫情防控措施 科学精准做好防控工作的通知》</a:t>
            </a:r>
            <a:endParaRPr lang="zh-CN" altLang="en-US" sz="2000" spc="12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marL="355600" lvl="1" algn="l" eaLnBrk="1" latinLnBrk="0" hangingPunct="1">
              <a:lnSpc>
                <a:spcPct val="120000"/>
              </a:lnSpc>
              <a:spcAft>
                <a:spcPts val="800"/>
              </a:spcAft>
              <a:buClr>
                <a:schemeClr val="tx1">
                  <a:lumMod val="95000"/>
                  <a:lumOff val="5000"/>
                </a:schemeClr>
              </a:buClr>
              <a:buSzTx/>
              <a:buFont typeface="Wingdings" panose="05000000000000000000" charset="0"/>
              <a:buNone/>
              <a:tabLst>
                <a:tab pos="1609725" algn="l"/>
              </a:tabLst>
            </a:pPr>
            <a:r>
              <a:rPr lang="zh-CN" altLang="en-US" sz="2000" spc="200" dirty="0">
                <a:effectLst>
                  <a:outerShdw blurRad="38100" dist="19050" dir="2700000" algn="tl" rotWithShape="0">
                    <a:schemeClr val="dk1">
                      <a:alpha val="40000"/>
                    </a:schemeClr>
                  </a:outerShdw>
                </a:effectLst>
                <a:latin typeface="Arial" panose="020B0604020202020204" pitchFamily="34" charset="0"/>
                <a:sym typeface="+mn-ea"/>
              </a:rPr>
              <a:t> 5.重点人员转运</a:t>
            </a:r>
            <a:endParaRPr lang="zh-CN" altLang="en-US" sz="2000" spc="200" dirty="0">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990600" lvl="2" indent="-304800" algn="l" eaLnBrk="1" fontAlgn="ctr" latinLnBrk="0" hangingPunct="1">
              <a:lnSpc>
                <a:spcPct val="120000"/>
              </a:lnSpc>
              <a:spcAft>
                <a:spcPts val="800"/>
              </a:spcAft>
              <a:buClrTx/>
              <a:buSzTx/>
              <a:buFont typeface="Arial" panose="020B0604020202020204" pitchFamily="34" charset="0"/>
              <a:buChar char="●"/>
            </a:pPr>
            <a:r>
              <a:rPr sz="1600" spc="180" dirty="0">
                <a:solidFill>
                  <a:schemeClr val="tx1">
                    <a:lumMod val="85000"/>
                    <a:lumOff val="15000"/>
                  </a:schemeClr>
                </a:solidFill>
                <a:latin typeface="Arial" panose="020B0604020202020204" pitchFamily="34" charset="0"/>
                <a:sym typeface="+mn-ea"/>
              </a:rPr>
              <a:t>优先安排校园转运隔离</a:t>
            </a:r>
            <a:endParaRPr sz="1600"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eaLnBrk="1" fontAlgn="ctr" latinLnBrk="0" hangingPunct="1">
              <a:lnSpc>
                <a:spcPct val="120000"/>
              </a:lnSpc>
              <a:spcAft>
                <a:spcPts val="800"/>
              </a:spcAft>
              <a:buClrTx/>
              <a:buSzTx/>
              <a:buFont typeface="Arial" panose="020B0604020202020204" pitchFamily="34" charset="0"/>
              <a:buChar char="●"/>
            </a:pPr>
            <a:r>
              <a:rPr sz="1600" spc="180" dirty="0">
                <a:solidFill>
                  <a:schemeClr val="tx1">
                    <a:lumMod val="85000"/>
                    <a:lumOff val="15000"/>
                  </a:schemeClr>
                </a:solidFill>
                <a:latin typeface="Arial" panose="020B0604020202020204" pitchFamily="34" charset="0"/>
                <a:sym typeface="+mn-ea"/>
              </a:rPr>
              <a:t>发生疫情的地方要及时精准划定风险区域，对不在高风险区的外地人员，评估风险后允许其离开，避免发生滞留，返程途中做好防护。</a:t>
            </a:r>
            <a:r>
              <a:rPr sz="1600" spc="180" dirty="0">
                <a:solidFill>
                  <a:srgbClr val="FF0000"/>
                </a:solidFill>
                <a:latin typeface="Arial" panose="020B0604020202020204" pitchFamily="34" charset="0"/>
                <a:sym typeface="+mn-ea"/>
              </a:rPr>
              <a:t>发生较多人员滞留的地方，专门制定疏解方案，积极给予交通运力保障</a:t>
            </a:r>
            <a:endParaRPr sz="1600" spc="180" dirty="0">
              <a:solidFill>
                <a:srgbClr val="FF0000"/>
              </a:solidFill>
              <a:latin typeface="Arial" panose="020B0604020202020204" pitchFamily="34" charset="0"/>
              <a:ea typeface="微软雅黑" panose="020B0503020204020204" pitchFamily="34" charset="-122"/>
            </a:endParaRPr>
          </a:p>
          <a:p>
            <a:pPr marL="355600" lvl="1" indent="0" algn="l" eaLnBrk="1" latinLnBrk="0" hangingPunct="1">
              <a:lnSpc>
                <a:spcPct val="120000"/>
              </a:lnSpc>
              <a:spcAft>
                <a:spcPts val="800"/>
              </a:spcAft>
              <a:buClr>
                <a:schemeClr val="tx1">
                  <a:lumMod val="95000"/>
                  <a:lumOff val="5000"/>
                </a:schemeClr>
              </a:buClr>
              <a:buSzPct val="100000"/>
              <a:buFont typeface="Wingdings" panose="05000000000000000000" charset="0"/>
              <a:buNone/>
            </a:pPr>
            <a:r>
              <a:rPr lang="en-US" altLang="zh-CN"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6.  </a:t>
            </a:r>
            <a:r>
              <a:rPr lang="zh-CN" altLang="en-US"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加大“一刀切”、层层加码问题整治力度</a:t>
            </a:r>
            <a:endParaRPr lang="zh-CN" altLang="en-US" sz="2000" spc="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spc="180" dirty="0">
                <a:solidFill>
                  <a:schemeClr val="tx1">
                    <a:lumMod val="85000"/>
                    <a:lumOff val="15000"/>
                  </a:schemeClr>
                </a:solidFill>
                <a:latin typeface="Arial" panose="020B0604020202020204" pitchFamily="34" charset="0"/>
                <a:ea typeface="微软雅黑" panose="020B0503020204020204" pitchFamily="34" charset="-122"/>
              </a:rPr>
              <a:t>严禁未经批准阻断交通等各类层层加码行为</a:t>
            </a:r>
            <a:endParaRPr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高效做好举报线索收集转办，督促地方及时整改到位</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a:p>
            <a:pPr marL="990600" lvl="2" indent="-304800" algn="l" fontAlgn="ctr">
              <a:lnSpc>
                <a:spcPct val="120000"/>
              </a:lnSpc>
              <a:spcAft>
                <a:spcPts val="800"/>
              </a:spcAft>
              <a:buSzPct val="100000"/>
              <a:buFont typeface="Arial" panose="020B0604020202020204" pitchFamily="34" charset="0"/>
              <a:buChar char="●"/>
            </a:pPr>
            <a:r>
              <a:rPr lang="zh-CN" altLang="en-US" spc="180" dirty="0">
                <a:solidFill>
                  <a:schemeClr val="tx1">
                    <a:lumMod val="85000"/>
                    <a:lumOff val="15000"/>
                  </a:schemeClr>
                </a:solidFill>
                <a:latin typeface="Arial" panose="020B0604020202020204" pitchFamily="34" charset="0"/>
                <a:ea typeface="微软雅黑" panose="020B0503020204020204" pitchFamily="34" charset="-122"/>
              </a:rPr>
              <a:t>加大典型案例曝光力度，切实起到震慑作用</a:t>
            </a:r>
            <a:endParaRPr lang="zh-CN" altLang="en-US" spc="18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3" name="矩形 1"/>
          <p:cNvSpPr/>
          <p:nvPr>
            <p:custDataLst>
              <p:tags r:id="rId5"/>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
          <p:cNvSpPr/>
          <p:nvPr>
            <p:custDataLst>
              <p:tags r:id="rId6"/>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0881" y="2984813"/>
            <a:ext cx="7955280" cy="645160"/>
          </a:xfrm>
          <a:prstGeom prst="rect">
            <a:avLst/>
          </a:prstGeom>
          <a:noFill/>
        </p:spPr>
        <p:txBody>
          <a:bodyPr wrap="none" rtlCol="0">
            <a:spAutoFit/>
          </a:bodyPr>
          <a:lstStyle/>
          <a:p>
            <a:pPr algn="ctr"/>
            <a:r>
              <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rPr>
              <a:t>客运场站和交通运输工具疫情防控要求</a:t>
            </a:r>
            <a:endParaRPr lang="zh-CN" altLang="en-US" sz="3600" b="1" dirty="0">
              <a:solidFill>
                <a:schemeClr val="accent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34" charset="-122"/>
              <a:sym typeface="+mn-ea"/>
            </a:endParaRPr>
          </a:p>
        </p:txBody>
      </p:sp>
      <p:sp>
        <p:nvSpPr>
          <p:cNvPr id="3" name="椭圆 2"/>
          <p:cNvSpPr/>
          <p:nvPr/>
        </p:nvSpPr>
        <p:spPr>
          <a:xfrm>
            <a:off x="666712" y="2714619"/>
            <a:ext cx="1928826" cy="1184953"/>
          </a:xfrm>
          <a:prstGeom prst="ellipse">
            <a:avLst/>
          </a:prstGeom>
          <a:solidFill>
            <a:srgbClr val="054682"/>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a:t>二</a:t>
            </a:r>
            <a:endParaRPr lang="zh-CN" altLang="en-US" sz="8000" b="1" dirty="0"/>
          </a:p>
        </p:txBody>
      </p:sp>
      <p:cxnSp>
        <p:nvCxnSpPr>
          <p:cNvPr id="6" name="直接连接符 5"/>
          <p:cNvCxnSpPr/>
          <p:nvPr/>
        </p:nvCxnSpPr>
        <p:spPr>
          <a:xfrm>
            <a:off x="1595406" y="3856040"/>
            <a:ext cx="9858444" cy="1588"/>
          </a:xfrm>
          <a:prstGeom prst="line">
            <a:avLst/>
          </a:prstGeom>
          <a:ln w="57150">
            <a:solidFill>
              <a:srgbClr val="054682"/>
            </a:solidFill>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1"/>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7" name="矩形 3"/>
          <p:cNvSpPr/>
          <p:nvPr>
            <p:custDataLst>
              <p:tags r:id="rId2"/>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3"/>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lt1"/>
                </a:solidFill>
                <a:latin typeface="微软雅黑" panose="020B0503020204020204" pitchFamily="34" charset="-122"/>
                <a:ea typeface="微软雅黑" panose="020B0503020204020204" pitchFamily="34" charset="-122"/>
              </a:endParaRPr>
            </a:p>
          </p:txBody>
        </p:sp>
      </p:grpSp>
      <p:cxnSp>
        <p:nvCxnSpPr>
          <p:cNvPr id="36" name="直接连接符 35"/>
          <p:cNvCxnSpPr/>
          <p:nvPr>
            <p:custDataLst>
              <p:tags r:id="rId10"/>
            </p:custDataLst>
          </p:nvPr>
        </p:nvCxnSpPr>
        <p:spPr>
          <a:xfrm>
            <a:off x="2247932" y="25298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2"/>
          <p:cNvSpPr txBox="1"/>
          <p:nvPr>
            <p:custDataLst>
              <p:tags r:id="rId11"/>
            </p:custDataLst>
          </p:nvPr>
        </p:nvSpPr>
        <p:spPr>
          <a:xfrm>
            <a:off x="1981200" y="1469452"/>
            <a:ext cx="8077264" cy="755649"/>
          </a:xfrm>
          <a:prstGeom prst="rect">
            <a:avLst/>
          </a:prstGeom>
          <a:noFill/>
        </p:spPr>
        <p:txBody>
          <a:bodyPr wrap="square" lIns="63500" tIns="25400" rIns="63500" bIns="25400" rtlCol="0" anchor="ctr" anchorCtr="0">
            <a:normAutofit fontScale="70000"/>
          </a:bodyPr>
          <a:lstStyle/>
          <a:p>
            <a:pPr marL="0" indent="0" algn="l">
              <a:lnSpc>
                <a:spcPct val="100000"/>
              </a:lnSpc>
              <a:spcBef>
                <a:spcPts val="0"/>
              </a:spcBef>
              <a:spcAft>
                <a:spcPts val="0"/>
              </a:spcAft>
              <a:buSzPct val="100000"/>
              <a:buNone/>
            </a:pPr>
            <a:r>
              <a:rPr lang="zh-CN" altLang="en-US" sz="3200" b="1" spc="160" dirty="0">
                <a:solidFill>
                  <a:schemeClr val="accent1"/>
                </a:solidFill>
                <a:uFillTx/>
                <a:latin typeface="微软雅黑" panose="020B0503020204020204" pitchFamily="34" charset="-122"/>
                <a:ea typeface="微软雅黑" panose="020B0503020204020204" pitchFamily="34" charset="-122"/>
              </a:rPr>
              <a:t>二、</a:t>
            </a:r>
            <a:r>
              <a:rPr lang="zh-CN" altLang="en-US" sz="3200" b="1" spc="160" dirty="0">
                <a:solidFill>
                  <a:schemeClr val="accent1"/>
                </a:solidFill>
                <a:uFillTx/>
                <a:latin typeface="微软雅黑" panose="020B0503020204020204" pitchFamily="34" charset="-122"/>
                <a:ea typeface="微软雅黑" panose="020B0503020204020204" pitchFamily="34" charset="-122"/>
                <a:sym typeface="+mn-ea"/>
              </a:rPr>
              <a:t>客运场站和交通运输工具</a:t>
            </a:r>
            <a:r>
              <a:rPr lang="zh-CN" altLang="en-US" sz="3200" b="1" spc="160" dirty="0">
                <a:solidFill>
                  <a:schemeClr val="accent1"/>
                </a:solidFill>
                <a:uFillTx/>
                <a:latin typeface="微软雅黑" panose="020B0503020204020204" pitchFamily="34" charset="-122"/>
                <a:ea typeface="微软雅黑" panose="020B0503020204020204" pitchFamily="34" charset="-122"/>
              </a:rPr>
              <a:t>疫情防控优化调整措施</a:t>
            </a:r>
            <a:endParaRPr lang="zh-CN" altLang="en-US" sz="3200" b="1" spc="160" dirty="0">
              <a:solidFill>
                <a:schemeClr val="accen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12"/>
            </p:custDataLst>
          </p:nvPr>
        </p:nvSpPr>
        <p:spPr>
          <a:xfrm>
            <a:off x="1404620" y="2644140"/>
            <a:ext cx="9258300" cy="3187700"/>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ctr">
              <a:lnSpc>
                <a:spcPct val="120000"/>
              </a:lnSpc>
              <a:spcBef>
                <a:spcPts val="0"/>
              </a:spcBef>
              <a:spcAft>
                <a:spcPts val="800"/>
              </a:spcAft>
              <a:buSzPct val="100000"/>
              <a:buFont typeface="+mj-lt"/>
            </a:pPr>
            <a:r>
              <a:rPr lang="zh-CN" altLang="en-US"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《客运场站和交通运输工具新冠肺炎疫情防控工作指南（第九版）》主要修订内容</a:t>
            </a:r>
            <a:endParaRPr lang="zh-CN" altLang="en-US" sz="2000" b="1" spc="12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gn="l" fontAlgn="ctr">
              <a:lnSpc>
                <a:spcPct val="120000"/>
              </a:lnSpc>
              <a:spcBef>
                <a:spcPts val="0"/>
              </a:spcBef>
              <a:spcAft>
                <a:spcPts val="800"/>
              </a:spcAft>
              <a:buSzPct val="100000"/>
              <a:buFont typeface="Arial" panose="020B0604020202020204" pitchFamily="34" charset="0"/>
              <a:buChar char="•"/>
            </a:pP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删除了中风险区防控有关内容</a:t>
            </a:r>
            <a:endPar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调整了开展入境人员、密切接触者转运的高风险岗位从业人员结束闭环作业疫情防控要求</a:t>
            </a:r>
            <a:endPar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将原则上暂停出现本土疫情的县级行政区跨城公交、跨城出租汽车服务调整为低风险区内的跨城公交、出租汽车查验乘客48小时核酸检测阴性证明</a:t>
            </a:r>
            <a:endPar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0" indent="-355600" algn="l" fontAlgn="ctr">
              <a:lnSpc>
                <a:spcPct val="120000"/>
              </a:lnSpc>
              <a:spcBef>
                <a:spcPts val="0"/>
              </a:spcBef>
              <a:spcAft>
                <a:spcPts val="800"/>
              </a:spcAft>
              <a:buSzPct val="100000"/>
              <a:buFont typeface="Arial" panose="020B0604020202020204" pitchFamily="34" charset="0"/>
              <a:buChar char="•"/>
            </a:pPr>
            <a:r>
              <a:rPr lang="zh-CN" altLang="en-US"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客运站经营者应当按照属地联防联控机制要求提供“落地检”场所</a:t>
            </a:r>
            <a:endParaRPr lang="zh-CN" altLang="en-US" sz="1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tags/tag1.xml><?xml version="1.0" encoding="utf-8"?>
<p:tagLst xmlns:p="http://schemas.openxmlformats.org/presentationml/2006/main">
  <p:tag name="KSO_WM_UNIT_PLACING_PICTURE_USER_VIEWPORT" val="{&quot;height&quot;:10810,&quot;width&quot;:1919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10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1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106.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1.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117.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11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119.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12.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0.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1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132.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5.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15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1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28_1*f*1"/>
  <p:tag name="KSO_WM_TEMPLATE_CATEGORY" val="diagram"/>
  <p:tag name="KSO_WM_TEMPLATE_INDEX" val="20209028"/>
  <p:tag name="KSO_WM_UNIT_LAYERLEVEL" val="1"/>
  <p:tag name="KSO_WM_TAG_VERSION" val="1.0"/>
  <p:tag name="KSO_WM_BEAUTIFY_FLAG" val="#wm#"/>
  <p:tag name="KSO_WM_UNIT_DEFAULT_FONT" val="14;20;2"/>
  <p:tag name="KSO_WM_UNIT_BLOCK" val="0"/>
  <p:tag name="KSO_WM_UNIT_VALUE" val="155"/>
  <p:tag name="KSO_WM_UNIT_SHOW_EDIT_AREA_INDICATION" val="1"/>
  <p:tag name="KSO_WM_CHIP_GROUPID" val="5e6b05596848fb12bee65ac8"/>
  <p:tag name="KSO_WM_CHIP_XID" val="5e6b05596848fb12bee65aca"/>
  <p:tag name="KSO_WM_UNIT_DEC_AREA_ID" val="e1f701cd4b3f4f4ebbd92e0c7a02b7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ba731373ac44410b77fbaa89d95202d"/>
  <p:tag name="KSO_WM_UNIT_SUPPORT_BIG_FONT" val="1"/>
  <p:tag name="KSO_WM_UNIT_SUPPORT_UNIT_TYPE" val="[&quot;d&quot;]"/>
  <p:tag name="KSO_WM_UNIT_TEXT_FILL_FORE_SCHEMECOLOR_INDEX_BRIGHTNESS" val="0.25"/>
  <p:tag name="KSO_WM_UNIT_TEXT_FILL_FORE_SCHEMECOLOR_INDEX" val="13"/>
  <p:tag name="KSO_WM_UNIT_TEXT_FILL_TYPE" val="1"/>
  <p:tag name="KSO_WM_TEMPLATE_ASSEMBLE_XID" val="60656e884054ed1e2fb7faec"/>
  <p:tag name="KSO_WM_TEMPLATE_ASSEMBLE_GROUPID" val="60656e884054ed1e2fb7faec"/>
</p:tagLst>
</file>

<file path=ppt/tags/tag15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1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7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17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1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8.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9.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9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19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1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1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21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2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2.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3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23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2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5.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5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25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2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6.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7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27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2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9.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9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29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2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1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31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3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3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33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3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5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35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3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11_1*f*1"/>
  <p:tag name="KSO_WM_TEMPLATE_CATEGORY" val="diagram"/>
  <p:tag name="KSO_WM_TEMPLATE_INDEX" val="20217111"/>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5e97c5d7c954fd3a83243db65a7ec57"/>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706a4054ed1e2fb814f9"/>
  <p:tag name="KSO_WM_TEMPLATE_ASSEMBLE_GROUPID" val="6065706a4054ed1e2fb814f9"/>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11_1*i*1"/>
  <p:tag name="KSO_WM_TEMPLATE_CATEGORY" val="diagram"/>
  <p:tag name="KSO_WM_TEMPLATE_INDEX" val="20217111"/>
  <p:tag name="KSO_WM_UNIT_LAYERLEVEL" val="1"/>
  <p:tag name="KSO_WM_TAG_VERSION" val="1.0"/>
  <p:tag name="KSO_WM_BEAUTIFY_FLAG" val="#wm#"/>
  <p:tag name="KSO_WM_UNIT_BLOCK" val="0"/>
  <p:tag name="KSO_WM_UNIT_SM_LIMIT_TYPE" val="2"/>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11_1*i*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11_1*i*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11_1*i*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111_1*i*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111_1*i*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7111_1*i*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7111_1*i*8"/>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7111_1*i*9"/>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7111_1*i*10"/>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7111_1*i*11"/>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17111_1*i*12"/>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217111_1*i*13"/>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diagram20217111_1*i*14"/>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diagram20217111_1*i*15"/>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diagram20217111_1*i*16"/>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UNIT_TEXT_FILL_FORE_SCHEMECOLOR_INDEX_BRIGHTNESS" val="0"/>
  <p:tag name="KSO_WM_UNIT_TEXT_FILL_FORE_SCHEMECOLOR_INDEX" val="13"/>
  <p:tag name="KSO_WM_UNIT_TEXT_FILL_TYPE" val="1"/>
  <p:tag name="KSO_WM_UNIT_VALUE" val="4"/>
  <p:tag name="KSO_WM_TEMPLATE_ASSEMBLE_XID" val="6065706a4054ed1e2fb814f9"/>
  <p:tag name="KSO_WM_TEMPLATE_ASSEMBLE_GROUPID" val="6065706a4054ed1e2fb814f9"/>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diagram20217111_1*i*17"/>
  <p:tag name="KSO_WM_TEMPLATE_CATEGORY" val="diagram"/>
  <p:tag name="KSO_WM_TEMPLATE_INDEX" val="20217111"/>
  <p:tag name="KSO_WM_UNIT_LAYERLEVEL" val="1"/>
  <p:tag name="KSO_WM_TAG_VERSION" val="1.0"/>
  <p:tag name="KSO_WM_BEAUTIFY_FLAG" val="#wm#"/>
  <p:tag name="KSO_WM_UNIT_SM_LIMIT_TYPE" val="2"/>
  <p:tag name="KSO_WM_CHIP_GROUPID" val="5fc5e83f310219e61717cdf2"/>
  <p:tag name="KSO_WM_CHIP_XID" val="5fc5e83f310219e61717cdf3"/>
  <p:tag name="KSO_WM_TEMPLATE_ASSEMBLE_XID" val="6065706a4054ed1e2fb814f9"/>
  <p:tag name="KSO_WM_TEMPLATE_ASSEMBLE_GROUPID" val="6065706a4054ed1e2fb814f9"/>
</p:tagLst>
</file>

<file path=ppt/tags/tag37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7111_1*a*1"/>
  <p:tag name="KSO_WM_TEMPLATE_CATEGORY" val="diagram"/>
  <p:tag name="KSO_WM_TEMPLATE_INDEX" val="202171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bc8e6b265dc480da346c2967c80e3e4"/>
  <p:tag name="KSO_WM_UNIT_TEXT_FILL_FORE_SCHEMECOLOR_INDEX_BRIGHTNESS" val="0"/>
  <p:tag name="KSO_WM_UNIT_TEXT_FILL_FORE_SCHEMECOLOR_INDEX" val="13"/>
  <p:tag name="KSO_WM_UNIT_TEXT_FILL_TYPE" val="1"/>
  <p:tag name="KSO_WM_TEMPLATE_ASSEMBLE_XID" val="6065706a4054ed1e2fb814f9"/>
  <p:tag name="KSO_WM_TEMPLATE_ASSEMBLE_GROUPID" val="6065706a4054ed1e2fb814f9"/>
</p:tagLst>
</file>

<file path=ppt/tags/tag372.xml><?xml version="1.0" encoding="utf-8"?>
<p:tagLst xmlns:p="http://schemas.openxmlformats.org/presentationml/2006/main">
  <p:tag name="KSO_WM_SLIDE_ID" val="diagram202171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111"/>
  <p:tag name="KSO_WM_SLIDE_LAYOUT" val="a_f"/>
  <p:tag name="KSO_WM_SLIDE_LAYOUT_CNT" val="1_1"/>
  <p:tag name="KSO_WM_TEMPLATE_THUMBS_INDEX" val="1、4、7、12、13、14、15、16、17、18、20、24、25、28、33、36、40、43、44"/>
  <p:tag name="KSO_WM_SLIDE_SIZE" val="888*468"/>
  <p:tag name="KSO_WM_SLIDE_POSITION" val="36*36"/>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DECFILLPROP" val="[]"/>
  <p:tag name="KSO_WM_CHIP_GROUPID" val="5fc5e83f310219e61717cdf2"/>
  <p:tag name="KSO_WM_SLIDE_BK_DARK_LIGHT" val="2"/>
  <p:tag name="KSO_WM_SLIDE_BACKGROUND_TYPE" val="general"/>
  <p:tag name="KSO_WM_SLIDE_SUPPORT_FEATURE_TYPE" val="0"/>
  <p:tag name="KSO_WM_TEMPLATE_ASSEMBLE_XID" val="6065706a4054ed1e2fb814f9"/>
  <p:tag name="KSO_WM_TEMPLATE_ASSEMBLE_GROUPID" val="6065706a4054ed1e2fb814f9"/>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9_1*i*1"/>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1"/>
  <p:tag name="KSO_WM_TEMPLATE_ASSEMBLE_GROUPID" val="60656e954054ed1e2fb7fc1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9_1*i*2"/>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1"/>
  <p:tag name="KSO_WM_TEMPLATE_ASSEMBLE_GROUPID" val="60656e954054ed1e2fb7fc1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9_1*i*3"/>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9_1*i*4"/>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9_1*i*5"/>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78.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9_1*i*6"/>
  <p:tag name="KSO_WM_TEMPLATE_CATEGORY" val="diagram"/>
  <p:tag name="KSO_WM_TEMPLATE_INDEX" val="2021364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1"/>
  <p:tag name="KSO_WM_TEMPLATE_ASSEMBLE_GROUPID" val="60656e954054ed1e2fb7fc1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9_1*i*7"/>
  <p:tag name="KSO_WM_TEMPLATE_CATEGORY" val="diagram"/>
  <p:tag name="KSO_WM_TEMPLATE_INDEX" val="2021364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1"/>
  <p:tag name="KSO_WM_TEMPLATE_ASSEMBLE_GROUPID" val="60656e954054ed1e2fb7fc1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9_1*i*8"/>
  <p:tag name="KSO_WM_TEMPLATE_CATEGORY" val="diagram"/>
  <p:tag name="KSO_WM_TEMPLATE_INDEX" val="2021364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1"/>
  <p:tag name="KSO_WM_TEMPLATE_ASSEMBLE_GROUPID" val="60656e954054ed1e2fb7fc1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9_1*i*9"/>
  <p:tag name="KSO_WM_TEMPLATE_CATEGORY" val="diagram"/>
  <p:tag name="KSO_WM_TEMPLATE_INDEX" val="20213649"/>
  <p:tag name="KSO_WM_UNIT_LAYERLEVEL" val="1"/>
  <p:tag name="KSO_WM_TAG_VERSION" val="1.0"/>
  <p:tag name="KSO_WM_BEAUTIFY_FLAG" val="#wm#"/>
  <p:tag name="KSO_WM_UNIT_BLOCK" val="0"/>
  <p:tag name="KSO_WM_UNIT_SM_LIMIT_TYPE" val="0"/>
  <p:tag name="KSO_WM_UNIT_DEC_AREA_ID" val="55d8ec54377a4778bb96cabf279c1255"/>
  <p:tag name="KSO_WM_UNIT_DECORATE_INFO" val="{&quot;DecorateInfoH&quot;:{&quot;IsAbs&quot;:true},&quot;DecorateInfoW&quot;:{&quot;IsAbs&quot;:true},&quot;DecorateInfoX&quot;:{&quot;IsAbs&quot;:true,&quot;Pos&quot;:1},&quot;DecorateInfoY&quot;:{&quot;IsAbs&quot;:true,&quot;Pos&quot;:2},&quot;ReferentInfo&quot;:{&quot;Id&quot;:&quot;9bc5cdc6827740c9a31703d6ae7d718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1"/>
  <p:tag name="KSO_WM_TEMPLATE_ASSEMBLE_GROUPID" val="60656e954054ed1e2fb7fc11"/>
</p:tagLst>
</file>

<file path=ppt/tags/tag382.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9_1*a*1"/>
  <p:tag name="KSO_WM_TEMPLATE_CATEGORY" val="diagram"/>
  <p:tag name="KSO_WM_TEMPLATE_INDEX" val="20213649"/>
  <p:tag name="KSO_WM_UNIT_LAYERLEVEL" val="1"/>
  <p:tag name="KSO_WM_TAG_VERSION" val="1.0"/>
  <p:tag name="KSO_WM_BEAUTIFY_FLAG" val="#wm#"/>
  <p:tag name="KSO_WM_UNIT_SHOW_EDIT_AREA_INDICATION" val="1"/>
  <p:tag name="KSO_WM_UNIT_DEFAULT_FONT" val="24;44;4"/>
  <p:tag name="KSO_WM_UNIT_BLOCK" val="0"/>
  <p:tag name="KSO_WM_UNIT_DEC_AREA_ID" val="08da55be35804d61a1d8f527250f692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ea49845d83314134923435bdead311f0"/>
  <p:tag name="KSO_WM_UNIT_SUPPORT_BIG_FONT" val="1"/>
  <p:tag name="KSO_WM_UNIT_TEXT_FILL_FORE_SCHEMECOLOR_INDEX_BRIGHTNESS" val="0"/>
  <p:tag name="KSO_WM_UNIT_TEXT_FILL_FORE_SCHEMECOLOR_INDEX" val="13"/>
  <p:tag name="KSO_WM_UNIT_TEXT_FILL_TYPE" val="1"/>
  <p:tag name="KSO_WM_TEMPLATE_ASSEMBLE_XID" val="60656e954054ed1e2fb7fc11"/>
  <p:tag name="KSO_WM_TEMPLATE_ASSEMBLE_GROUPID" val="60656e954054ed1e2fb7fc11"/>
</p:tagLst>
</file>

<file path=ppt/tags/tag3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384.xml><?xml version="1.0" encoding="utf-8"?>
<p:tagLst xmlns:p="http://schemas.openxmlformats.org/presentationml/2006/main">
  <p:tag name="KSO_WM_SLIDE_ID" val="diagram2021364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9"/>
  <p:tag name="KSO_WM_SLIDE_LAYOUT" val="a_b_f"/>
  <p:tag name="KSO_WM_SLIDE_LAYOUT_CNT" val="1_1_1"/>
  <p:tag name="KSO_WM_SLIDE_LAYOUT_INFO" val="{&quot;id&quot;:&quot;2021-04-01T15:08:07&quot;,&quot;maxSize&quot;:{&quot;size1&quot;:46.500590571650754},&quot;minSize&quot;:{&quot;size1&quot;:35.600590571650756},&quot;normalSize&quot;:{&quot;size1&quot;:42.39762988531336},&quot;subLayout&quot;:[{&quot;id&quot;:&quot;2021-04-01T15:08:07&quot;,&quot;margin&quot;:{&quot;bottom&quot;:1.6670000553131104,&quot;left&quot;:4.2330002784729,&quot;right&quot;:4.2330002784729,&quot;top&quot;:2.9629998207092285},&quot;type&quot;:0},{&quot;id&quot;:&quot;2021-04-01T15:08:07&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e954054ed1e2fb7fc11"/>
  <p:tag name="KSO_WM_TEMPLATE_ASSEMBLE_GROUPID" val="60656e954054ed1e2fb7fc1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9_1*i*1"/>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1"/>
  <p:tag name="KSO_WM_TEMPLATE_ASSEMBLE_GROUPID" val="60656e954054ed1e2fb7fc1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9_1*i*2"/>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1"/>
  <p:tag name="KSO_WM_TEMPLATE_ASSEMBLE_GROUPID" val="60656e954054ed1e2fb7fc1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9_1*i*3"/>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9_1*i*4"/>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9_1*i*5"/>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390.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9_1*i*6"/>
  <p:tag name="KSO_WM_TEMPLATE_CATEGORY" val="diagram"/>
  <p:tag name="KSO_WM_TEMPLATE_INDEX" val="2021364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1"/>
  <p:tag name="KSO_WM_TEMPLATE_ASSEMBLE_GROUPID" val="60656e954054ed1e2fb7fc1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9_1*i*7"/>
  <p:tag name="KSO_WM_TEMPLATE_CATEGORY" val="diagram"/>
  <p:tag name="KSO_WM_TEMPLATE_INDEX" val="2021364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1"/>
  <p:tag name="KSO_WM_TEMPLATE_ASSEMBLE_GROUPID" val="60656e954054ed1e2fb7fc1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9_1*i*8"/>
  <p:tag name="KSO_WM_TEMPLATE_CATEGORY" val="diagram"/>
  <p:tag name="KSO_WM_TEMPLATE_INDEX" val="2021364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1"/>
  <p:tag name="KSO_WM_TEMPLATE_ASSEMBLE_GROUPID" val="60656e954054ed1e2fb7fc1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9_1*i*9"/>
  <p:tag name="KSO_WM_TEMPLATE_CATEGORY" val="diagram"/>
  <p:tag name="KSO_WM_TEMPLATE_INDEX" val="20213649"/>
  <p:tag name="KSO_WM_UNIT_LAYERLEVEL" val="1"/>
  <p:tag name="KSO_WM_TAG_VERSION" val="1.0"/>
  <p:tag name="KSO_WM_BEAUTIFY_FLAG" val="#wm#"/>
  <p:tag name="KSO_WM_UNIT_BLOCK" val="0"/>
  <p:tag name="KSO_WM_UNIT_SM_LIMIT_TYPE" val="0"/>
  <p:tag name="KSO_WM_UNIT_DEC_AREA_ID" val="55d8ec54377a4778bb96cabf279c1255"/>
  <p:tag name="KSO_WM_UNIT_DECORATE_INFO" val="{&quot;DecorateInfoH&quot;:{&quot;IsAbs&quot;:true},&quot;DecorateInfoW&quot;:{&quot;IsAbs&quot;:true},&quot;DecorateInfoX&quot;:{&quot;IsAbs&quot;:true,&quot;Pos&quot;:1},&quot;DecorateInfoY&quot;:{&quot;IsAbs&quot;:true,&quot;Pos&quot;:2},&quot;ReferentInfo&quot;:{&quot;Id&quot;:&quot;9bc5cdc6827740c9a31703d6ae7d718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1"/>
  <p:tag name="KSO_WM_TEMPLATE_ASSEMBLE_GROUPID" val="60656e954054ed1e2fb7fc11"/>
</p:tagLst>
</file>

<file path=ppt/tags/tag394.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9_1*a*1"/>
  <p:tag name="KSO_WM_TEMPLATE_CATEGORY" val="diagram"/>
  <p:tag name="KSO_WM_TEMPLATE_INDEX" val="20213649"/>
  <p:tag name="KSO_WM_UNIT_LAYERLEVEL" val="1"/>
  <p:tag name="KSO_WM_TAG_VERSION" val="1.0"/>
  <p:tag name="KSO_WM_BEAUTIFY_FLAG" val="#wm#"/>
  <p:tag name="KSO_WM_UNIT_SHOW_EDIT_AREA_INDICATION" val="1"/>
  <p:tag name="KSO_WM_UNIT_DEFAULT_FONT" val="24;44;4"/>
  <p:tag name="KSO_WM_UNIT_BLOCK" val="0"/>
  <p:tag name="KSO_WM_UNIT_DEC_AREA_ID" val="08da55be35804d61a1d8f527250f692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ea49845d83314134923435bdead311f0"/>
  <p:tag name="KSO_WM_UNIT_SUPPORT_BIG_FONT" val="1"/>
  <p:tag name="KSO_WM_UNIT_TEXT_FILL_FORE_SCHEMECOLOR_INDEX_BRIGHTNESS" val="0"/>
  <p:tag name="KSO_WM_UNIT_TEXT_FILL_FORE_SCHEMECOLOR_INDEX" val="13"/>
  <p:tag name="KSO_WM_UNIT_TEXT_FILL_TYPE" val="1"/>
  <p:tag name="KSO_WM_TEMPLATE_ASSEMBLE_XID" val="60656e954054ed1e2fb7fc11"/>
  <p:tag name="KSO_WM_TEMPLATE_ASSEMBLE_GROUPID" val="60656e954054ed1e2fb7fc11"/>
</p:tagLst>
</file>

<file path=ppt/tags/tag39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396.xml><?xml version="1.0" encoding="utf-8"?>
<p:tagLst xmlns:p="http://schemas.openxmlformats.org/presentationml/2006/main">
  <p:tag name="KSO_WM_SLIDE_ID" val="diagram2021364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9"/>
  <p:tag name="KSO_WM_SLIDE_LAYOUT" val="a_b_f"/>
  <p:tag name="KSO_WM_SLIDE_LAYOUT_CNT" val="1_1_1"/>
  <p:tag name="KSO_WM_SLIDE_LAYOUT_INFO" val="{&quot;id&quot;:&quot;2021-04-01T15:08:07&quot;,&quot;maxSize&quot;:{&quot;size1&quot;:46.500590571650754},&quot;minSize&quot;:{&quot;size1&quot;:35.600590571650756},&quot;normalSize&quot;:{&quot;size1&quot;:42.39762988531336},&quot;subLayout&quot;:[{&quot;id&quot;:&quot;2021-04-01T15:08:07&quot;,&quot;margin&quot;:{&quot;bottom&quot;:1.6670000553131104,&quot;left&quot;:4.2330002784729,&quot;right&quot;:4.2330002784729,&quot;top&quot;:2.9629998207092285},&quot;type&quot;:0},{&quot;id&quot;:&quot;2021-04-01T15:08:07&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e954054ed1e2fb7fc11"/>
  <p:tag name="KSO_WM_TEMPLATE_ASSEMBLE_GROUPID" val="60656e954054ed1e2fb7fc1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9_1*i*1"/>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1"/>
  <p:tag name="KSO_WM_TEMPLATE_ASSEMBLE_GROUPID" val="60656e954054ed1e2fb7fc1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9_1*i*2"/>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1"/>
  <p:tag name="KSO_WM_TEMPLATE_ASSEMBLE_GROUPID" val="60656e954054ed1e2fb7fc1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9_1*i*3"/>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40.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9_1*i*4"/>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9_1*i*5"/>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02.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9_1*i*6"/>
  <p:tag name="KSO_WM_TEMPLATE_CATEGORY" val="diagram"/>
  <p:tag name="KSO_WM_TEMPLATE_INDEX" val="2021364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1"/>
  <p:tag name="KSO_WM_TEMPLATE_ASSEMBLE_GROUPID" val="60656e954054ed1e2fb7fc1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9_1*i*7"/>
  <p:tag name="KSO_WM_TEMPLATE_CATEGORY" val="diagram"/>
  <p:tag name="KSO_WM_TEMPLATE_INDEX" val="2021364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1"/>
  <p:tag name="KSO_WM_TEMPLATE_ASSEMBLE_GROUPID" val="60656e954054ed1e2fb7fc1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9_1*i*8"/>
  <p:tag name="KSO_WM_TEMPLATE_CATEGORY" val="diagram"/>
  <p:tag name="KSO_WM_TEMPLATE_INDEX" val="2021364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1"/>
  <p:tag name="KSO_WM_TEMPLATE_ASSEMBLE_GROUPID" val="60656e954054ed1e2fb7fc1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9_1*i*9"/>
  <p:tag name="KSO_WM_TEMPLATE_CATEGORY" val="diagram"/>
  <p:tag name="KSO_WM_TEMPLATE_INDEX" val="20213649"/>
  <p:tag name="KSO_WM_UNIT_LAYERLEVEL" val="1"/>
  <p:tag name="KSO_WM_TAG_VERSION" val="1.0"/>
  <p:tag name="KSO_WM_BEAUTIFY_FLAG" val="#wm#"/>
  <p:tag name="KSO_WM_UNIT_BLOCK" val="0"/>
  <p:tag name="KSO_WM_UNIT_SM_LIMIT_TYPE" val="0"/>
  <p:tag name="KSO_WM_UNIT_DEC_AREA_ID" val="55d8ec54377a4778bb96cabf279c1255"/>
  <p:tag name="KSO_WM_UNIT_DECORATE_INFO" val="{&quot;DecorateInfoH&quot;:{&quot;IsAbs&quot;:true},&quot;DecorateInfoW&quot;:{&quot;IsAbs&quot;:true},&quot;DecorateInfoX&quot;:{&quot;IsAbs&quot;:true,&quot;Pos&quot;:1},&quot;DecorateInfoY&quot;:{&quot;IsAbs&quot;:true,&quot;Pos&quot;:2},&quot;ReferentInfo&quot;:{&quot;Id&quot;:&quot;9bc5cdc6827740c9a31703d6ae7d718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1"/>
  <p:tag name="KSO_WM_TEMPLATE_ASSEMBLE_GROUPID" val="60656e954054ed1e2fb7fc11"/>
</p:tagLst>
</file>

<file path=ppt/tags/tag40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9_1*a*1"/>
  <p:tag name="KSO_WM_TEMPLATE_CATEGORY" val="diagram"/>
  <p:tag name="KSO_WM_TEMPLATE_INDEX" val="20213649"/>
  <p:tag name="KSO_WM_UNIT_LAYERLEVEL" val="1"/>
  <p:tag name="KSO_WM_TAG_VERSION" val="1.0"/>
  <p:tag name="KSO_WM_BEAUTIFY_FLAG" val="#wm#"/>
  <p:tag name="KSO_WM_UNIT_SHOW_EDIT_AREA_INDICATION" val="1"/>
  <p:tag name="KSO_WM_UNIT_DEFAULT_FONT" val="24;44;4"/>
  <p:tag name="KSO_WM_UNIT_BLOCK" val="0"/>
  <p:tag name="KSO_WM_UNIT_DEC_AREA_ID" val="08da55be35804d61a1d8f527250f692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ea49845d83314134923435bdead311f0"/>
  <p:tag name="KSO_WM_UNIT_SUPPORT_BIG_FONT" val="1"/>
  <p:tag name="KSO_WM_UNIT_TEXT_FILL_FORE_SCHEMECOLOR_INDEX_BRIGHTNESS" val="0"/>
  <p:tag name="KSO_WM_UNIT_TEXT_FILL_FORE_SCHEMECOLOR_INDEX" val="13"/>
  <p:tag name="KSO_WM_UNIT_TEXT_FILL_TYPE" val="1"/>
  <p:tag name="KSO_WM_TEMPLATE_ASSEMBLE_XID" val="60656e954054ed1e2fb7fc11"/>
  <p:tag name="KSO_WM_TEMPLATE_ASSEMBLE_GROUPID" val="60656e954054ed1e2fb7fc11"/>
</p:tagLst>
</file>

<file path=ppt/tags/tag40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408.xml><?xml version="1.0" encoding="utf-8"?>
<p:tagLst xmlns:p="http://schemas.openxmlformats.org/presentationml/2006/main">
  <p:tag name="KSO_WM_SLIDE_ID" val="diagram2021364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9"/>
  <p:tag name="KSO_WM_SLIDE_LAYOUT" val="a_b_f"/>
  <p:tag name="KSO_WM_SLIDE_LAYOUT_CNT" val="1_1_1"/>
  <p:tag name="KSO_WM_SLIDE_LAYOUT_INFO" val="{&quot;id&quot;:&quot;2021-04-01T15:08:07&quot;,&quot;maxSize&quot;:{&quot;size1&quot;:46.500590571650754},&quot;minSize&quot;:{&quot;size1&quot;:35.600590571650756},&quot;normalSize&quot;:{&quot;size1&quot;:42.39762988531336},&quot;subLayout&quot;:[{&quot;id&quot;:&quot;2021-04-01T15:08:07&quot;,&quot;margin&quot;:{&quot;bottom&quot;:1.6670000553131104,&quot;left&quot;:4.2330002784729,&quot;right&quot;:4.2330002784729,&quot;top&quot;:2.9629998207092285},&quot;type&quot;:0},{&quot;id&quot;:&quot;2021-04-01T15:08:07&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e954054ed1e2fb7fc11"/>
  <p:tag name="KSO_WM_TEMPLATE_ASSEMBLE_GROUPID" val="60656e954054ed1e2fb7fc1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9_1*i*1"/>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954054ed1e2fb7fc11"/>
  <p:tag name="KSO_WM_TEMPLATE_ASSEMBLE_GROUPID" val="60656e954054ed1e2fb7fc11"/>
</p:tagLst>
</file>

<file path=ppt/tags/tag4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28_1*f*1"/>
  <p:tag name="KSO_WM_TEMPLATE_CATEGORY" val="diagram"/>
  <p:tag name="KSO_WM_TEMPLATE_INDEX" val="20209028"/>
  <p:tag name="KSO_WM_UNIT_LAYERLEVEL" val="1"/>
  <p:tag name="KSO_WM_TAG_VERSION" val="1.0"/>
  <p:tag name="KSO_WM_BEAUTIFY_FLAG" val="#wm#"/>
  <p:tag name="KSO_WM_UNIT_DEFAULT_FONT" val="14;20;2"/>
  <p:tag name="KSO_WM_UNIT_BLOCK" val="0"/>
  <p:tag name="KSO_WM_UNIT_VALUE" val="155"/>
  <p:tag name="KSO_WM_UNIT_SHOW_EDIT_AREA_INDICATION" val="1"/>
  <p:tag name="KSO_WM_CHIP_GROUPID" val="5e6b05596848fb12bee65ac8"/>
  <p:tag name="KSO_WM_CHIP_XID" val="5e6b05596848fb12bee65aca"/>
  <p:tag name="KSO_WM_UNIT_DEC_AREA_ID" val="e1f701cd4b3f4f4ebbd92e0c7a02b7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ba731373ac44410b77fbaa89d95202d"/>
  <p:tag name="KSO_WM_UNIT_SUPPORT_BIG_FONT" val="1"/>
  <p:tag name="KSO_WM_UNIT_SUPPORT_UNIT_TYPE" val="[&quot;d&quot;]"/>
  <p:tag name="KSO_WM_UNIT_TEXT_FILL_FORE_SCHEMECOLOR_INDEX_BRIGHTNESS" val="0.25"/>
  <p:tag name="KSO_WM_UNIT_TEXT_FILL_FORE_SCHEMECOLOR_INDEX" val="13"/>
  <p:tag name="KSO_WM_UNIT_TEXT_FILL_TYPE" val="1"/>
  <p:tag name="KSO_WM_TEMPLATE_ASSEMBLE_XID" val="60656e884054ed1e2fb7faec"/>
  <p:tag name="KSO_WM_TEMPLATE_ASSEMBLE_GROUPID" val="60656e884054ed1e2fb7faec"/>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9_1*i*2"/>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954054ed1e2fb7fc11"/>
  <p:tag name="KSO_WM_TEMPLATE_ASSEMBLE_GROUPID" val="60656e954054ed1e2fb7fc1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9_1*i*3"/>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9_1*i*4"/>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9_1*i*5"/>
  <p:tag name="KSO_WM_TEMPLATE_CATEGORY" val="diagram"/>
  <p:tag name="KSO_WM_TEMPLATE_INDEX" val="2021364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954054ed1e2fb7fc11"/>
  <p:tag name="KSO_WM_TEMPLATE_ASSEMBLE_GROUPID" val="60656e954054ed1e2fb7fc11"/>
</p:tagLst>
</file>

<file path=ppt/tags/tag414.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9_1*i*6"/>
  <p:tag name="KSO_WM_TEMPLATE_CATEGORY" val="diagram"/>
  <p:tag name="KSO_WM_TEMPLATE_INDEX" val="2021364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954054ed1e2fb7fc11"/>
  <p:tag name="KSO_WM_TEMPLATE_ASSEMBLE_GROUPID" val="60656e954054ed1e2fb7fc1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9_1*i*7"/>
  <p:tag name="KSO_WM_TEMPLATE_CATEGORY" val="diagram"/>
  <p:tag name="KSO_WM_TEMPLATE_INDEX" val="2021364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954054ed1e2fb7fc11"/>
  <p:tag name="KSO_WM_TEMPLATE_ASSEMBLE_GROUPID" val="60656e954054ed1e2fb7fc1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9_1*i*8"/>
  <p:tag name="KSO_WM_TEMPLATE_CATEGORY" val="diagram"/>
  <p:tag name="KSO_WM_TEMPLATE_INDEX" val="2021364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954054ed1e2fb7fc11"/>
  <p:tag name="KSO_WM_TEMPLATE_ASSEMBLE_GROUPID" val="60656e954054ed1e2fb7fc1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9_1*i*9"/>
  <p:tag name="KSO_WM_TEMPLATE_CATEGORY" val="diagram"/>
  <p:tag name="KSO_WM_TEMPLATE_INDEX" val="20213649"/>
  <p:tag name="KSO_WM_UNIT_LAYERLEVEL" val="1"/>
  <p:tag name="KSO_WM_TAG_VERSION" val="1.0"/>
  <p:tag name="KSO_WM_BEAUTIFY_FLAG" val="#wm#"/>
  <p:tag name="KSO_WM_UNIT_BLOCK" val="0"/>
  <p:tag name="KSO_WM_UNIT_SM_LIMIT_TYPE" val="0"/>
  <p:tag name="KSO_WM_UNIT_DEC_AREA_ID" val="55d8ec54377a4778bb96cabf279c1255"/>
  <p:tag name="KSO_WM_UNIT_DECORATE_INFO" val="{&quot;DecorateInfoH&quot;:{&quot;IsAbs&quot;:true},&quot;DecorateInfoW&quot;:{&quot;IsAbs&quot;:true},&quot;DecorateInfoX&quot;:{&quot;IsAbs&quot;:true,&quot;Pos&quot;:1},&quot;DecorateInfoY&quot;:{&quot;IsAbs&quot;:true,&quot;Pos&quot;:2},&quot;ReferentInfo&quot;:{&quot;Id&quot;:&quot;9bc5cdc6827740c9a31703d6ae7d718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954054ed1e2fb7fc11"/>
  <p:tag name="KSO_WM_TEMPLATE_ASSEMBLE_GROUPID" val="60656e954054ed1e2fb7fc11"/>
</p:tagLst>
</file>

<file path=ppt/tags/tag41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3649_1*a*1"/>
  <p:tag name="KSO_WM_TEMPLATE_CATEGORY" val="diagram"/>
  <p:tag name="KSO_WM_TEMPLATE_INDEX" val="20213649"/>
  <p:tag name="KSO_WM_UNIT_LAYERLEVEL" val="1"/>
  <p:tag name="KSO_WM_TAG_VERSION" val="1.0"/>
  <p:tag name="KSO_WM_BEAUTIFY_FLAG" val="#wm#"/>
  <p:tag name="KSO_WM_UNIT_SHOW_EDIT_AREA_INDICATION" val="1"/>
  <p:tag name="KSO_WM_UNIT_DEFAULT_FONT" val="24;44;4"/>
  <p:tag name="KSO_WM_UNIT_BLOCK" val="0"/>
  <p:tag name="KSO_WM_UNIT_DEC_AREA_ID" val="08da55be35804d61a1d8f527250f692c"/>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ea49845d83314134923435bdead311f0"/>
  <p:tag name="KSO_WM_UNIT_SUPPORT_BIG_FONT" val="1"/>
  <p:tag name="KSO_WM_UNIT_TEXT_FILL_FORE_SCHEMECOLOR_INDEX_BRIGHTNESS" val="0"/>
  <p:tag name="KSO_WM_UNIT_TEXT_FILL_FORE_SCHEMECOLOR_INDEX" val="13"/>
  <p:tag name="KSO_WM_UNIT_TEXT_FILL_TYPE" val="1"/>
  <p:tag name="KSO_WM_TEMPLATE_ASSEMBLE_XID" val="60656e954054ed1e2fb7fc11"/>
  <p:tag name="KSO_WM_TEMPLATE_ASSEMBLE_GROUPID" val="60656e954054ed1e2fb7fc11"/>
</p:tagLst>
</file>

<file path=ppt/tags/tag4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42.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420.xml><?xml version="1.0" encoding="utf-8"?>
<p:tagLst xmlns:p="http://schemas.openxmlformats.org/presentationml/2006/main">
  <p:tag name="KSO_WM_SLIDE_ID" val="diagram2021364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49"/>
  <p:tag name="KSO_WM_SLIDE_LAYOUT" val="a_b_f"/>
  <p:tag name="KSO_WM_SLIDE_LAYOUT_CNT" val="1_1_1"/>
  <p:tag name="KSO_WM_SLIDE_LAYOUT_INFO" val="{&quot;id&quot;:&quot;2021-04-01T15:08:07&quot;,&quot;maxSize&quot;:{&quot;size1&quot;:46.500590571650754},&quot;minSize&quot;:{&quot;size1&quot;:35.600590571650756},&quot;normalSize&quot;:{&quot;size1&quot;:42.39762988531336},&quot;subLayout&quot;:[{&quot;id&quot;:&quot;2021-04-01T15:08:07&quot;,&quot;margin&quot;:{&quot;bottom&quot;:1.6670000553131104,&quot;left&quot;:4.2330002784729,&quot;right&quot;:4.2330002784729,&quot;top&quot;:2.9629998207092285},&quot;type&quot;:0},{&quot;id&quot;:&quot;2021-04-01T15:08:07&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e954054ed1e2fb7fc11"/>
  <p:tag name="KSO_WM_TEMPLATE_ASSEMBLE_GROUPID" val="60656e954054ed1e2fb7fc11"/>
</p:tagLst>
</file>

<file path=ppt/tags/tag421.xml><?xml version="1.0" encoding="utf-8"?>
<p:tagLst xmlns:p="http://schemas.openxmlformats.org/presentationml/2006/main">
  <p:tag name="KSO_WM_UNIT_PLACING_PICTURE_USER_VIEWPORT" val="{&quot;height&quot;:10810,&quot;width&quot;:19195}"/>
</p:tagLst>
</file>

<file path=ppt/tags/tag422.xml><?xml version="1.0" encoding="utf-8"?>
<p:tagLst xmlns:p="http://schemas.openxmlformats.org/presentationml/2006/main">
  <p:tag name="COMMONDATA" val="eyJoZGlkIjoiNjdkMDRkYzA1ZTMwNmVmNzJjOTgzNjVhMzQzNWU1ZjgifQ=="/>
  <p:tag name="KSO_WPP_MARK_KEY" val="5d2a73b0-61c8-4571-b129-01292f58014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5.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53.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54.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65.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67.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78.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8.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80.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91.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9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49_1*f*1"/>
  <p:tag name="KSO_WM_TEMPLATE_CATEGORY" val="diagram"/>
  <p:tag name="KSO_WM_TEMPLATE_INDEX" val="20213649"/>
  <p:tag name="KSO_WM_UNIT_LAYERLEVEL" val="1"/>
  <p:tag name="KSO_WM_TAG_VERSION" val="1.0"/>
  <p:tag name="KSO_WM_BEAUTIFY_FLAG" val="#wm#"/>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9bc5cdc6827740c9a31703d6ae7d71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75aa5e91d58c42b7a911cc003df57d6f"/>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954054ed1e2fb7fc11"/>
  <p:tag name="KSO_WM_TEMPLATE_ASSEMBLE_GROUPID" val="60656e954054ed1e2fb7fc11"/>
</p:tagLst>
</file>

<file path=ppt/tags/tag93.xml><?xml version="1.0" encoding="utf-8"?>
<p:tagLst xmlns:p="http://schemas.openxmlformats.org/presentationml/2006/main">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0649604135089},&quot;minSize&quot;:{&quot;size1&quot;:31.006496041350896},&quot;normalSize&quot;:{&quot;size1&quot;:32.47316270801756},&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5489</Words>
  <Application>WPS 演示</Application>
  <PresentationFormat>宽屏</PresentationFormat>
  <Paragraphs>243</Paragraphs>
  <Slides>35</Slides>
  <Notes>35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Arial</vt:lpstr>
      <vt:lpstr>宋体</vt:lpstr>
      <vt:lpstr>Wingdings</vt:lpstr>
      <vt:lpstr>Calibri</vt:lpstr>
      <vt:lpstr>Britannic Bold</vt:lpstr>
      <vt:lpstr>Segoe Print</vt:lpstr>
      <vt:lpstr>微软雅黑</vt:lpstr>
      <vt:lpstr>Agency FB</vt:lpstr>
      <vt:lpstr>Trebuchet MS</vt:lpstr>
      <vt:lpstr>Adobe 宋体 Std L</vt:lpstr>
      <vt:lpstr>Impact</vt:lpstr>
      <vt:lpstr>微软雅黑 Light</vt:lpstr>
      <vt:lpstr>黑体</vt:lpstr>
      <vt:lpstr>Wingdings</vt:lpstr>
      <vt:lpstr>Segoe UI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         </vt:lpstr>
    </vt:vector>
  </TitlesOfParts>
  <Company>大侠素材铺</Company>
  <LinksUpToDate>false</LinksUpToDate>
  <SharedDoc>false</SharedDoc>
  <HyperlinksChanged>false</HyperlinksChanged>
  <AppVersion>14.0000</AppVersion>
  <Manager>大侠素材铺</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
淘宝店：https://dxpu.taobao.com/</dc:description>
  <cp:lastModifiedBy>罗军军</cp:lastModifiedBy>
  <cp:revision>3581</cp:revision>
  <dcterms:created xsi:type="dcterms:W3CDTF">2018-12-19T06:52:00Z</dcterms:created>
  <dcterms:modified xsi:type="dcterms:W3CDTF">2023-10-19T01:49:37Z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37E08224C34D404790A1BF8C689BD4CA_13</vt:lpwstr>
  </property>
</Properties>
</file>